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4" r:id="rId6"/>
    <p:sldId id="263" r:id="rId7"/>
    <p:sldId id="280" r:id="rId8"/>
    <p:sldId id="262" r:id="rId9"/>
    <p:sldId id="261" r:id="rId10"/>
    <p:sldId id="260" r:id="rId11"/>
    <p:sldId id="265" r:id="rId12"/>
    <p:sldId id="269" r:id="rId13"/>
    <p:sldId id="268" r:id="rId14"/>
    <p:sldId id="267" r:id="rId15"/>
    <p:sldId id="271" r:id="rId16"/>
    <p:sldId id="266" r:id="rId17"/>
    <p:sldId id="270" r:id="rId18"/>
    <p:sldId id="274" r:id="rId19"/>
    <p:sldId id="273" r:id="rId20"/>
    <p:sldId id="272" r:id="rId21"/>
    <p:sldId id="276" r:id="rId22"/>
    <p:sldId id="275" r:id="rId23"/>
    <p:sldId id="277" r:id="rId24"/>
    <p:sldId id="278" r:id="rId25"/>
    <p:sldId id="279" r:id="rId26"/>
  </p:sldIdLst>
  <p:sldSz cx="9144000" cy="6858000" type="screen4x3"/>
  <p:notesSz cx="7099300" cy="102346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-72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2.30\dzp\Referat%20Wsp&#243;&#322;pracy%20z%20Zagranic&#261;\WSP&#211;&#321;PRACA%20Z%20ZAGRANIC&#260;\2018\0740%20SPRAWOZDAWCZO&#346;&#262;%20NA%20POZIOMIE%20CA&#321;EGO%20WOJEW&#211;DZTWA\DZP-I.0740.4.2018%20Sprawozdanie%20ze%20wsp&#243;&#322;pracy%20SWO\Samorzad%20wojewodztwa%202017%20(2).xls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oleObject" Target="file:///C:\Users\joanna.lisowskanowak\Desktop\sprawozdnia\sprawozdanie%20POWIATY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oleObject" Target="file:///C:\Users\joanna.lisowskanowak\Desktop\sprawozdnia\sprawozdanie%20POWIATY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2.30\dzp\Referat%20Wsp&#243;&#322;pracy%20z%20Zagranic&#261;\WSP&#211;&#321;PRACA%20Z%20ZAGRANIC&#260;\2018\0740%20SPRAWOZDAWCZO&#346;&#262;%20NA%20POZIOMIE%20CA&#321;EGO%20WOJEW&#211;DZTWA\DZP-I.0740.3.2018%20Sprawozdanie%20ze%20wsp&#243;&#322;pracy%20INSTYTUCJI\zestawienie%20-%20instytucje2017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2.30\dzp\Referat%20Wsp&#243;&#322;pracy%20z%20Zagranic&#261;\WSP&#211;&#321;PRACA%20Z%20ZAGRANIC&#260;\2018\0740%20SPRAWOZDAWCZO&#346;&#262;%20NA%20POZIOMIE%20CA&#321;EGO%20WOJEW&#211;DZTWA\DZP-I.0740.3.2018%20Sprawozdanie%20ze%20wsp&#243;&#322;pracy%20INSTYTUCJI\zestawienie%20-%20instytucje2017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192.168.2.30\dzp\Referat%20Wsp&#243;&#322;pracy%20z%20Zagranic&#261;\WSP&#211;&#321;PRACA%20Z%20ZAGRANIC&#260;\2018\0740%20SPRAWOZDAWCZO&#346;&#262;%20NA%20POZIOMIE%20CA&#321;EGO%20WOJEW&#211;DZTWA\DZP-I.0740.4.2018%20Sprawozdanie%20ze%20wsp&#243;&#322;pracy%20SWO\Samorzad%20wojewodztwa%202017%20(2).xls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\\192.168.2.30\dzp\Referat%20Wsp&#243;&#322;pracy%20z%20Zagranic&#261;\WSP&#211;&#321;PRACA%20Z%20ZAGRANIC&#260;\2018\0740%20SPRAWOZDAWCZO&#346;&#262;%20NA%20POZIOMIE%20CA&#321;EGO%20WOJEW&#211;DZTWA\DZP-I.0740.4.2018%20Sprawozdanie%20ze%20wsp&#243;&#322;pracy%20SWO\Samorzad%20wojewodztwa%202017%20(2).xls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\\192.168.2.30\dzp\Referat%20Wsp&#243;&#322;pracy%20z%20Zagranic&#261;\WSP&#211;&#321;PRACA%20Z%20ZAGRANIC&#260;\2018\0740%20SPRAWOZDAWCZO&#346;&#262;%20NA%20POZIOMIE%20CA&#321;EGO%20WOJEW&#211;DZTWA\DZP-I.0740.4.2018%20Sprawozdanie%20ze%20wsp&#243;&#322;pracy%20SWO\Samorzad%20wojewodztwa%202017%20(2).xls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joanna.lisowskanowak\Desktop\sprawozdnia\SPRAWOZDANIA%20GMINY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C:\Users\joanna.lisowskanowak\Desktop\sprawozdnia\SPRAWOZDANIA%20GMINY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C:\Users\joanna.lisowskanowak\Desktop\sprawozdnia\SPRAWOZDANIA%20GMINY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C:\Users\joanna.lisowskanowak\Desktop\sprawozdnia\sprawozdanie%20POWIATY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file:///C:\Users\joanna.lisowskanowak\Desktop\sprawozdnia\sprawozdanie%20POWIAT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8238702201622246E-2"/>
          <c:y val="3.8554262229694831E-2"/>
          <c:w val="0.94206257242178448"/>
          <c:h val="0.7132538512493543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'[Samorzad wojewodztwa 2017 (2).xls]komórki'!$A$1:$A$9</c:f>
              <c:strCache>
                <c:ptCount val="9"/>
                <c:pt idx="0">
                  <c:v>Departament Współpracy z Zagranicą i Promocji Regionu</c:v>
                </c:pt>
                <c:pt idx="1">
                  <c:v>Biuro Województwa Opolskiego w Moguncji</c:v>
                </c:pt>
                <c:pt idx="2">
                  <c:v>Biuro Informacyjne Województwa Opolskiego w Brukseli </c:v>
                </c:pt>
                <c:pt idx="3">
                  <c:v>Sejmik Województwa</c:v>
                </c:pt>
                <c:pt idx="4">
                  <c:v>Departament Zdrowia i Polityki Społecznej</c:v>
                </c:pt>
                <c:pt idx="5">
                  <c:v>Departament Rolnictwa i Rozwoju Wsi</c:v>
                </c:pt>
                <c:pt idx="6">
                  <c:v>Departament Koordynacji Programów Operacyjnych </c:v>
                </c:pt>
                <c:pt idx="7">
                  <c:v>Departament Kultury, Sportu i Turystyki</c:v>
                </c:pt>
                <c:pt idx="8">
                  <c:v>Departament Edukacji i Rynku Pracy</c:v>
                </c:pt>
              </c:strCache>
            </c:strRef>
          </c:cat>
          <c:val>
            <c:numRef>
              <c:f>'[Samorzad wojewodztwa 2017 (2).xls]komórki'!$B$1:$B$9</c:f>
              <c:numCache>
                <c:formatCode>General</c:formatCode>
                <c:ptCount val="9"/>
                <c:pt idx="0">
                  <c:v>40</c:v>
                </c:pt>
                <c:pt idx="1">
                  <c:v>25</c:v>
                </c:pt>
                <c:pt idx="2">
                  <c:v>24</c:v>
                </c:pt>
                <c:pt idx="3">
                  <c:v>12</c:v>
                </c:pt>
                <c:pt idx="4">
                  <c:v>6</c:v>
                </c:pt>
                <c:pt idx="5">
                  <c:v>4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556672"/>
        <c:axId val="70562560"/>
      </c:barChart>
      <c:catAx>
        <c:axId val="70556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l-PL"/>
          </a:p>
        </c:txPr>
        <c:crossAx val="70562560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705625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l-PL"/>
          </a:p>
        </c:txPr>
        <c:crossAx val="70556672"/>
        <c:crossesAt val="1"/>
        <c:crossBetween val="between"/>
      </c:valAx>
      <c:spPr>
        <a:noFill/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'PAŃSTWA+regiony'!$A$34:$A$46</c:f>
              <c:strCache>
                <c:ptCount val="13"/>
                <c:pt idx="0">
                  <c:v>Włochy</c:v>
                </c:pt>
                <c:pt idx="1">
                  <c:v>Wielka Brytania</c:v>
                </c:pt>
                <c:pt idx="2">
                  <c:v>Szwecja</c:v>
                </c:pt>
                <c:pt idx="3">
                  <c:v>Norwegia </c:v>
                </c:pt>
                <c:pt idx="4">
                  <c:v>Holandia</c:v>
                </c:pt>
                <c:pt idx="5">
                  <c:v>Francja</c:v>
                </c:pt>
                <c:pt idx="6">
                  <c:v>Finlandia</c:v>
                </c:pt>
                <c:pt idx="7">
                  <c:v>Białoruś</c:v>
                </c:pt>
                <c:pt idx="8">
                  <c:v>Albania</c:v>
                </c:pt>
                <c:pt idx="9">
                  <c:v>Belgia </c:v>
                </c:pt>
                <c:pt idx="10">
                  <c:v>Czechy</c:v>
                </c:pt>
                <c:pt idx="11">
                  <c:v>Ukraina</c:v>
                </c:pt>
                <c:pt idx="12">
                  <c:v>Niemcy</c:v>
                </c:pt>
              </c:strCache>
            </c:strRef>
          </c:cat>
          <c:val>
            <c:numRef>
              <c:f>'PAŃSTWA+regiony'!$B$34:$B$46</c:f>
              <c:numCache>
                <c:formatCode>General</c:formatCode>
                <c:ptCount val="1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  <c:pt idx="10">
                  <c:v>13</c:v>
                </c:pt>
                <c:pt idx="11">
                  <c:v>19</c:v>
                </c:pt>
                <c:pt idx="12">
                  <c:v>23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81268096"/>
        <c:axId val="81295616"/>
      </c:barChart>
      <c:catAx>
        <c:axId val="81268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1295616"/>
        <c:crosses val="autoZero"/>
        <c:auto val="1"/>
        <c:lblAlgn val="ctr"/>
        <c:lblOffset val="100"/>
        <c:noMultiLvlLbl val="0"/>
      </c:catAx>
      <c:valAx>
        <c:axId val="81295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1268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9020803882783079E-2"/>
          <c:y val="9.2662054126048249E-2"/>
          <c:w val="0.94097919611721692"/>
          <c:h val="0.90733794587395178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</c:dPt>
          <c:dPt>
            <c:idx val="4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</c:dPt>
          <c:dLbls>
            <c:dLbl>
              <c:idx val="0"/>
              <c:layout>
                <c:manualLayout>
                  <c:x val="-3.7971336639828247E-2"/>
                  <c:y val="8.5807503405223307E-3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6130178684744313E-2"/>
                  <c:y val="-6.5782430558181088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296593692674407E-2"/>
                  <c:y val="-0.11447743443512967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CF578CD1-C1F9-43FA-B1BB-8A1CD2F625A3}" type="CATEGORYNAME">
                      <a: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pPr>
                        <a:defRPr sz="1000" b="0" i="0" u="none" strike="noStrike" kern="1200" baseline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defRPr>
                      </a:pPr>
                      <a:t>[NAZWA KATEGORII]</a:t>
                    </a:fld>
                    <a:r>
                      <a:rPr lang="en-US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; </a:t>
                    </a:r>
                    <a:fld id="{FDF541F6-DD43-4280-A7A8-A0C803DE012E}" type="VALUE">
                      <a:rPr lang="en-US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pPr>
                        <a:defRPr sz="1000" b="0" i="0" u="none" strike="noStrike" kern="1200" baseline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defRPr>
                      </a:pPr>
                      <a:t>[WARTOŚĆ]</a:t>
                    </a:fld>
                    <a:r>
                      <a:rPr lang="en-US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; </a:t>
                    </a:r>
                    <a:fld id="{37F0CACA-1659-45BE-9253-867AFA6E0F63}" type="PERCENTAGE">
                      <a:rPr lang="en-US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pPr>
                        <a:defRPr sz="1000" b="0" i="0" u="none" strike="noStrike" kern="1200" baseline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defRPr>
                      </a:pPr>
                      <a:t>[PROCENTOWE]</a:t>
                    </a:fld>
                    <a:endParaRPr lang="en-US" baseline="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endParaRP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0.18198602258929383"/>
                  <c:y val="-0.17905300309293598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7240D01C-322D-44F1-8CDB-20A59002626F}" type="CATEGORYNAME">
                      <a:rPr lang="en-US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pPr>
                        <a:defRPr sz="1000" b="0" i="0" u="none" strike="noStrike" kern="1200" baseline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defRPr>
                      </a:pPr>
                      <a:t>[NAZWA KATEGORII]</a:t>
                    </a:fld>
                    <a:r>
                      <a:rPr lang="en-US" baseline="0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; </a:t>
                    </a:r>
                    <a:fld id="{63ACFEE5-D661-4E26-9780-71D60211B6C8}" type="VALUE">
                      <a:rPr lang="en-US" baseline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pPr>
                        <a:defRPr sz="1000" b="0" i="0" u="none" strike="noStrike" kern="1200" baseline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defRPr>
                      </a:pPr>
                      <a:t>[WARTOŚĆ]</a:t>
                    </a:fld>
                    <a:r>
                      <a:rPr lang="en-US" baseline="0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; </a:t>
                    </a:r>
                    <a:fld id="{402389FB-3C7B-4D90-8876-808C25C82CA2}" type="PERCENTAGE">
                      <a:rPr lang="en-US" baseline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pPr>
                        <a:defRPr sz="1000" b="0" i="0" u="none" strike="noStrike" kern="1200" baseline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defRPr>
                      </a:pPr>
                      <a:t>[PROCENTOWE]</a:t>
                    </a:fld>
                    <a:endParaRPr lang="en-US" baseline="0" dirty="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0.14017300870955116"/>
                  <c:y val="-8.8066477799903353E-3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5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>
                  <a:alpha val="90000"/>
                </a:sysClr>
              </a:solidFill>
              <a:ln w="12700" cap="flat" cmpd="sng" algn="ctr">
                <a:solidFill>
                  <a:srgbClr val="4F81BD"/>
                </a:solidFill>
                <a:round/>
              </a:ln>
              <a:effectLst>
                <a:outerShdw blurRad="50800" dist="38100" dir="2700000" algn="tl" rotWithShape="0">
                  <a:srgbClr val="4F81BD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'PAŃSTWA+regiony'!$A$49:$A$53</c:f>
              <c:strCache>
                <c:ptCount val="5"/>
                <c:pt idx="0">
                  <c:v>Kraj Morawsko-Śląski</c:v>
                </c:pt>
                <c:pt idx="1">
                  <c:v>Kraj Ołomuniecki</c:v>
                </c:pt>
                <c:pt idx="2">
                  <c:v>Kraj Środkowoczeski</c:v>
                </c:pt>
                <c:pt idx="3">
                  <c:v>Nadrenia-Palatynat</c:v>
                </c:pt>
                <c:pt idx="4">
                  <c:v>Obwód Iwano-Frankiwski</c:v>
                </c:pt>
              </c:strCache>
            </c:strRef>
          </c:cat>
          <c:val>
            <c:numRef>
              <c:f>'PAŃSTWA+regiony'!$B$49:$B$53</c:f>
              <c:numCache>
                <c:formatCode>General</c:formatCode>
                <c:ptCount val="5"/>
                <c:pt idx="0">
                  <c:v>5</c:v>
                </c:pt>
                <c:pt idx="1">
                  <c:v>7</c:v>
                </c:pt>
                <c:pt idx="2">
                  <c:v>1</c:v>
                </c:pt>
                <c:pt idx="3">
                  <c:v>15</c:v>
                </c:pt>
                <c:pt idx="4">
                  <c:v>16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'[zestawienie - instytucje2017.xls]instytucja dziedzinami '!$A$2:$A$24</c:f>
              <c:strCache>
                <c:ptCount val="23"/>
                <c:pt idx="0">
                  <c:v>Opolska Izba Gospodarcza</c:v>
                </c:pt>
                <c:pt idx="1">
                  <c:v>Fundacja Rozwoju Śląska</c:v>
                </c:pt>
                <c:pt idx="2">
                  <c:v>Teatr im. Jana Kochanowskiego w Opolu</c:v>
                </c:pt>
                <c:pt idx="3">
                  <c:v>Muzeum Sląska Opolskiego w Opolu</c:v>
                </c:pt>
                <c:pt idx="4">
                  <c:v>Wojewódzki Urząd Pracy</c:v>
                </c:pt>
                <c:pt idx="5">
                  <c:v>RZPWE w Opolu</c:v>
                </c:pt>
                <c:pt idx="6">
                  <c:v>Stowarzyszenie „Promocja Przedsiębiorczości”</c:v>
                </c:pt>
                <c:pt idx="7">
                  <c:v>"Piastun" – Fundacja na rzecz dzieci i młodzieży </c:v>
                </c:pt>
                <c:pt idx="8">
                  <c:v>SWP-U "Nadwórna" </c:v>
                </c:pt>
                <c:pt idx="9">
                  <c:v>Uniwersytecki Szpital Kliniczny w Opolu</c:v>
                </c:pt>
                <c:pt idx="10">
                  <c:v>WSZN im. Św. Jadwigi </c:v>
                </c:pt>
                <c:pt idx="11">
                  <c:v>CMJW w Łambinowicach-Opolu</c:v>
                </c:pt>
                <c:pt idx="12">
                  <c:v>SGP Euroregionu Pradziad</c:v>
                </c:pt>
                <c:pt idx="13">
                  <c:v>Filharmonia Opolska im. Józefa Elsnera</c:v>
                </c:pt>
                <c:pt idx="14">
                  <c:v>WBP w Opolu</c:v>
                </c:pt>
                <c:pt idx="15">
                  <c:v>Muzeum Wsi Opolskiej </c:v>
                </c:pt>
                <c:pt idx="16">
                  <c:v>OROT </c:v>
                </c:pt>
                <c:pt idx="17">
                  <c:v>OCRG</c:v>
                </c:pt>
                <c:pt idx="18">
                  <c:v>PMWSZ w Opolu</c:v>
                </c:pt>
                <c:pt idx="19">
                  <c:v>SW Polska-Wschód; Oddz. Woj. w Opolu</c:v>
                </c:pt>
                <c:pt idx="20">
                  <c:v>PWSZ w Nysie</c:v>
                </c:pt>
                <c:pt idx="21">
                  <c:v>UO </c:v>
                </c:pt>
                <c:pt idx="22">
                  <c:v>PO</c:v>
                </c:pt>
              </c:strCache>
            </c:strRef>
          </c:cat>
          <c:val>
            <c:numRef>
              <c:f>'[zestawienie - instytucje2017.xls]instytucja dziedzinami '!$B$2:$B$24</c:f>
            </c:numRef>
          </c:val>
        </c:ser>
        <c:ser>
          <c:idx val="1"/>
          <c:order val="1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'[zestawienie - instytucje2017.xls]instytucja dziedzinami '!$A$2:$A$24</c:f>
              <c:strCache>
                <c:ptCount val="23"/>
                <c:pt idx="0">
                  <c:v>Opolska Izba Gospodarcza</c:v>
                </c:pt>
                <c:pt idx="1">
                  <c:v>Fundacja Rozwoju Śląska</c:v>
                </c:pt>
                <c:pt idx="2">
                  <c:v>Teatr im. Jana Kochanowskiego w Opolu</c:v>
                </c:pt>
                <c:pt idx="3">
                  <c:v>Muzeum Sląska Opolskiego w Opolu</c:v>
                </c:pt>
                <c:pt idx="4">
                  <c:v>Wojewódzki Urząd Pracy</c:v>
                </c:pt>
                <c:pt idx="5">
                  <c:v>RZPWE w Opolu</c:v>
                </c:pt>
                <c:pt idx="6">
                  <c:v>Stowarzyszenie „Promocja Przedsiębiorczości”</c:v>
                </c:pt>
                <c:pt idx="7">
                  <c:v>"Piastun" – Fundacja na rzecz dzieci i młodzieży </c:v>
                </c:pt>
                <c:pt idx="8">
                  <c:v>SWP-U "Nadwórna" </c:v>
                </c:pt>
                <c:pt idx="9">
                  <c:v>Uniwersytecki Szpital Kliniczny w Opolu</c:v>
                </c:pt>
                <c:pt idx="10">
                  <c:v>WSZN im. Św. Jadwigi </c:v>
                </c:pt>
                <c:pt idx="11">
                  <c:v>CMJW w Łambinowicach-Opolu</c:v>
                </c:pt>
                <c:pt idx="12">
                  <c:v>SGP Euroregionu Pradziad</c:v>
                </c:pt>
                <c:pt idx="13">
                  <c:v>Filharmonia Opolska im. Józefa Elsnera</c:v>
                </c:pt>
                <c:pt idx="14">
                  <c:v>WBP w Opolu</c:v>
                </c:pt>
                <c:pt idx="15">
                  <c:v>Muzeum Wsi Opolskiej </c:v>
                </c:pt>
                <c:pt idx="16">
                  <c:v>OROT </c:v>
                </c:pt>
                <c:pt idx="17">
                  <c:v>OCRG</c:v>
                </c:pt>
                <c:pt idx="18">
                  <c:v>PMWSZ w Opolu</c:v>
                </c:pt>
                <c:pt idx="19">
                  <c:v>SW Polska-Wschód; Oddz. Woj. w Opolu</c:v>
                </c:pt>
                <c:pt idx="20">
                  <c:v>PWSZ w Nysie</c:v>
                </c:pt>
                <c:pt idx="21">
                  <c:v>UO </c:v>
                </c:pt>
                <c:pt idx="22">
                  <c:v>PO</c:v>
                </c:pt>
              </c:strCache>
            </c:strRef>
          </c:cat>
          <c:val>
            <c:numRef>
              <c:f>'[zestawienie - instytucje2017.xls]instytucja dziedzinami '!$C$2:$C$24</c:f>
            </c:numRef>
          </c:val>
        </c:ser>
        <c:ser>
          <c:idx val="2"/>
          <c:order val="2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'[zestawienie - instytucje2017.xls]instytucja dziedzinami '!$A$2:$A$24</c:f>
              <c:strCache>
                <c:ptCount val="23"/>
                <c:pt idx="0">
                  <c:v>Opolska Izba Gospodarcza</c:v>
                </c:pt>
                <c:pt idx="1">
                  <c:v>Fundacja Rozwoju Śląska</c:v>
                </c:pt>
                <c:pt idx="2">
                  <c:v>Teatr im. Jana Kochanowskiego w Opolu</c:v>
                </c:pt>
                <c:pt idx="3">
                  <c:v>Muzeum Sląska Opolskiego w Opolu</c:v>
                </c:pt>
                <c:pt idx="4">
                  <c:v>Wojewódzki Urząd Pracy</c:v>
                </c:pt>
                <c:pt idx="5">
                  <c:v>RZPWE w Opolu</c:v>
                </c:pt>
                <c:pt idx="6">
                  <c:v>Stowarzyszenie „Promocja Przedsiębiorczości”</c:v>
                </c:pt>
                <c:pt idx="7">
                  <c:v>"Piastun" – Fundacja na rzecz dzieci i młodzieży </c:v>
                </c:pt>
                <c:pt idx="8">
                  <c:v>SWP-U "Nadwórna" </c:v>
                </c:pt>
                <c:pt idx="9">
                  <c:v>Uniwersytecki Szpital Kliniczny w Opolu</c:v>
                </c:pt>
                <c:pt idx="10">
                  <c:v>WSZN im. Św. Jadwigi </c:v>
                </c:pt>
                <c:pt idx="11">
                  <c:v>CMJW w Łambinowicach-Opolu</c:v>
                </c:pt>
                <c:pt idx="12">
                  <c:v>SGP Euroregionu Pradziad</c:v>
                </c:pt>
                <c:pt idx="13">
                  <c:v>Filharmonia Opolska im. Józefa Elsnera</c:v>
                </c:pt>
                <c:pt idx="14">
                  <c:v>WBP w Opolu</c:v>
                </c:pt>
                <c:pt idx="15">
                  <c:v>Muzeum Wsi Opolskiej </c:v>
                </c:pt>
                <c:pt idx="16">
                  <c:v>OROT </c:v>
                </c:pt>
                <c:pt idx="17">
                  <c:v>OCRG</c:v>
                </c:pt>
                <c:pt idx="18">
                  <c:v>PMWSZ w Opolu</c:v>
                </c:pt>
                <c:pt idx="19">
                  <c:v>SW Polska-Wschód; Oddz. Woj. w Opolu</c:v>
                </c:pt>
                <c:pt idx="20">
                  <c:v>PWSZ w Nysie</c:v>
                </c:pt>
                <c:pt idx="21">
                  <c:v>UO </c:v>
                </c:pt>
                <c:pt idx="22">
                  <c:v>PO</c:v>
                </c:pt>
              </c:strCache>
            </c:strRef>
          </c:cat>
          <c:val>
            <c:numRef>
              <c:f>'[zestawienie - instytucje2017.xls]instytucja dziedzinami '!$D$2:$D$24</c:f>
            </c:numRef>
          </c:val>
        </c:ser>
        <c:ser>
          <c:idx val="3"/>
          <c:order val="3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'[zestawienie - instytucje2017.xls]instytucja dziedzinami '!$A$2:$A$24</c:f>
              <c:strCache>
                <c:ptCount val="23"/>
                <c:pt idx="0">
                  <c:v>Opolska Izba Gospodarcza</c:v>
                </c:pt>
                <c:pt idx="1">
                  <c:v>Fundacja Rozwoju Śląska</c:v>
                </c:pt>
                <c:pt idx="2">
                  <c:v>Teatr im. Jana Kochanowskiego w Opolu</c:v>
                </c:pt>
                <c:pt idx="3">
                  <c:v>Muzeum Sląska Opolskiego w Opolu</c:v>
                </c:pt>
                <c:pt idx="4">
                  <c:v>Wojewódzki Urząd Pracy</c:v>
                </c:pt>
                <c:pt idx="5">
                  <c:v>RZPWE w Opolu</c:v>
                </c:pt>
                <c:pt idx="6">
                  <c:v>Stowarzyszenie „Promocja Przedsiębiorczości”</c:v>
                </c:pt>
                <c:pt idx="7">
                  <c:v>"Piastun" – Fundacja na rzecz dzieci i młodzieży </c:v>
                </c:pt>
                <c:pt idx="8">
                  <c:v>SWP-U "Nadwórna" </c:v>
                </c:pt>
                <c:pt idx="9">
                  <c:v>Uniwersytecki Szpital Kliniczny w Opolu</c:v>
                </c:pt>
                <c:pt idx="10">
                  <c:v>WSZN im. Św. Jadwigi </c:v>
                </c:pt>
                <c:pt idx="11">
                  <c:v>CMJW w Łambinowicach-Opolu</c:v>
                </c:pt>
                <c:pt idx="12">
                  <c:v>SGP Euroregionu Pradziad</c:v>
                </c:pt>
                <c:pt idx="13">
                  <c:v>Filharmonia Opolska im. Józefa Elsnera</c:v>
                </c:pt>
                <c:pt idx="14">
                  <c:v>WBP w Opolu</c:v>
                </c:pt>
                <c:pt idx="15">
                  <c:v>Muzeum Wsi Opolskiej </c:v>
                </c:pt>
                <c:pt idx="16">
                  <c:v>OROT </c:v>
                </c:pt>
                <c:pt idx="17">
                  <c:v>OCRG</c:v>
                </c:pt>
                <c:pt idx="18">
                  <c:v>PMWSZ w Opolu</c:v>
                </c:pt>
                <c:pt idx="19">
                  <c:v>SW Polska-Wschód; Oddz. Woj. w Opolu</c:v>
                </c:pt>
                <c:pt idx="20">
                  <c:v>PWSZ w Nysie</c:v>
                </c:pt>
                <c:pt idx="21">
                  <c:v>UO </c:v>
                </c:pt>
                <c:pt idx="22">
                  <c:v>PO</c:v>
                </c:pt>
              </c:strCache>
            </c:strRef>
          </c:cat>
          <c:val>
            <c:numRef>
              <c:f>'[zestawienie - instytucje2017.xls]instytucja dziedzinami '!$E$2:$E$24</c:f>
            </c:numRef>
          </c:val>
        </c:ser>
        <c:ser>
          <c:idx val="4"/>
          <c:order val="4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'[zestawienie - instytucje2017.xls]instytucja dziedzinami '!$A$2:$A$24</c:f>
              <c:strCache>
                <c:ptCount val="23"/>
                <c:pt idx="0">
                  <c:v>Opolska Izba Gospodarcza</c:v>
                </c:pt>
                <c:pt idx="1">
                  <c:v>Fundacja Rozwoju Śląska</c:v>
                </c:pt>
                <c:pt idx="2">
                  <c:v>Teatr im. Jana Kochanowskiego w Opolu</c:v>
                </c:pt>
                <c:pt idx="3">
                  <c:v>Muzeum Sląska Opolskiego w Opolu</c:v>
                </c:pt>
                <c:pt idx="4">
                  <c:v>Wojewódzki Urząd Pracy</c:v>
                </c:pt>
                <c:pt idx="5">
                  <c:v>RZPWE w Opolu</c:v>
                </c:pt>
                <c:pt idx="6">
                  <c:v>Stowarzyszenie „Promocja Przedsiębiorczości”</c:v>
                </c:pt>
                <c:pt idx="7">
                  <c:v>"Piastun" – Fundacja na rzecz dzieci i młodzieży </c:v>
                </c:pt>
                <c:pt idx="8">
                  <c:v>SWP-U "Nadwórna" </c:v>
                </c:pt>
                <c:pt idx="9">
                  <c:v>Uniwersytecki Szpital Kliniczny w Opolu</c:v>
                </c:pt>
                <c:pt idx="10">
                  <c:v>WSZN im. Św. Jadwigi </c:v>
                </c:pt>
                <c:pt idx="11">
                  <c:v>CMJW w Łambinowicach-Opolu</c:v>
                </c:pt>
                <c:pt idx="12">
                  <c:v>SGP Euroregionu Pradziad</c:v>
                </c:pt>
                <c:pt idx="13">
                  <c:v>Filharmonia Opolska im. Józefa Elsnera</c:v>
                </c:pt>
                <c:pt idx="14">
                  <c:v>WBP w Opolu</c:v>
                </c:pt>
                <c:pt idx="15">
                  <c:v>Muzeum Wsi Opolskiej </c:v>
                </c:pt>
                <c:pt idx="16">
                  <c:v>OROT </c:v>
                </c:pt>
                <c:pt idx="17">
                  <c:v>OCRG</c:v>
                </c:pt>
                <c:pt idx="18">
                  <c:v>PMWSZ w Opolu</c:v>
                </c:pt>
                <c:pt idx="19">
                  <c:v>SW Polska-Wschód; Oddz. Woj. w Opolu</c:v>
                </c:pt>
                <c:pt idx="20">
                  <c:v>PWSZ w Nysie</c:v>
                </c:pt>
                <c:pt idx="21">
                  <c:v>UO </c:v>
                </c:pt>
                <c:pt idx="22">
                  <c:v>PO</c:v>
                </c:pt>
              </c:strCache>
            </c:strRef>
          </c:cat>
          <c:val>
            <c:numRef>
              <c:f>'[zestawienie - instytucje2017.xls]instytucja dziedzinami '!$F$2:$F$24</c:f>
            </c:numRef>
          </c:val>
        </c:ser>
        <c:ser>
          <c:idx val="5"/>
          <c:order val="5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'[zestawienie - instytucje2017.xls]instytucja dziedzinami '!$A$2:$A$24</c:f>
              <c:strCache>
                <c:ptCount val="23"/>
                <c:pt idx="0">
                  <c:v>Opolska Izba Gospodarcza</c:v>
                </c:pt>
                <c:pt idx="1">
                  <c:v>Fundacja Rozwoju Śląska</c:v>
                </c:pt>
                <c:pt idx="2">
                  <c:v>Teatr im. Jana Kochanowskiego w Opolu</c:v>
                </c:pt>
                <c:pt idx="3">
                  <c:v>Muzeum Sląska Opolskiego w Opolu</c:v>
                </c:pt>
                <c:pt idx="4">
                  <c:v>Wojewódzki Urząd Pracy</c:v>
                </c:pt>
                <c:pt idx="5">
                  <c:v>RZPWE w Opolu</c:v>
                </c:pt>
                <c:pt idx="6">
                  <c:v>Stowarzyszenie „Promocja Przedsiębiorczości”</c:v>
                </c:pt>
                <c:pt idx="7">
                  <c:v>"Piastun" – Fundacja na rzecz dzieci i młodzieży </c:v>
                </c:pt>
                <c:pt idx="8">
                  <c:v>SWP-U "Nadwórna" </c:v>
                </c:pt>
                <c:pt idx="9">
                  <c:v>Uniwersytecki Szpital Kliniczny w Opolu</c:v>
                </c:pt>
                <c:pt idx="10">
                  <c:v>WSZN im. Św. Jadwigi </c:v>
                </c:pt>
                <c:pt idx="11">
                  <c:v>CMJW w Łambinowicach-Opolu</c:v>
                </c:pt>
                <c:pt idx="12">
                  <c:v>SGP Euroregionu Pradziad</c:v>
                </c:pt>
                <c:pt idx="13">
                  <c:v>Filharmonia Opolska im. Józefa Elsnera</c:v>
                </c:pt>
                <c:pt idx="14">
                  <c:v>WBP w Opolu</c:v>
                </c:pt>
                <c:pt idx="15">
                  <c:v>Muzeum Wsi Opolskiej </c:v>
                </c:pt>
                <c:pt idx="16">
                  <c:v>OROT </c:v>
                </c:pt>
                <c:pt idx="17">
                  <c:v>OCRG</c:v>
                </c:pt>
                <c:pt idx="18">
                  <c:v>PMWSZ w Opolu</c:v>
                </c:pt>
                <c:pt idx="19">
                  <c:v>SW Polska-Wschód; Oddz. Woj. w Opolu</c:v>
                </c:pt>
                <c:pt idx="20">
                  <c:v>PWSZ w Nysie</c:v>
                </c:pt>
                <c:pt idx="21">
                  <c:v>UO </c:v>
                </c:pt>
                <c:pt idx="22">
                  <c:v>PO</c:v>
                </c:pt>
              </c:strCache>
            </c:strRef>
          </c:cat>
          <c:val>
            <c:numRef>
              <c:f>'[zestawienie - instytucje2017.xls]instytucja dziedzinami '!$G$2:$G$24</c:f>
            </c:numRef>
          </c:val>
        </c:ser>
        <c:ser>
          <c:idx val="6"/>
          <c:order val="6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'[zestawienie - instytucje2017.xls]instytucja dziedzinami '!$A$2:$A$24</c:f>
              <c:strCache>
                <c:ptCount val="23"/>
                <c:pt idx="0">
                  <c:v>Opolska Izba Gospodarcza</c:v>
                </c:pt>
                <c:pt idx="1">
                  <c:v>Fundacja Rozwoju Śląska</c:v>
                </c:pt>
                <c:pt idx="2">
                  <c:v>Teatr im. Jana Kochanowskiego w Opolu</c:v>
                </c:pt>
                <c:pt idx="3">
                  <c:v>Muzeum Sląska Opolskiego w Opolu</c:v>
                </c:pt>
                <c:pt idx="4">
                  <c:v>Wojewódzki Urząd Pracy</c:v>
                </c:pt>
                <c:pt idx="5">
                  <c:v>RZPWE w Opolu</c:v>
                </c:pt>
                <c:pt idx="6">
                  <c:v>Stowarzyszenie „Promocja Przedsiębiorczości”</c:v>
                </c:pt>
                <c:pt idx="7">
                  <c:v>"Piastun" – Fundacja na rzecz dzieci i młodzieży </c:v>
                </c:pt>
                <c:pt idx="8">
                  <c:v>SWP-U "Nadwórna" </c:v>
                </c:pt>
                <c:pt idx="9">
                  <c:v>Uniwersytecki Szpital Kliniczny w Opolu</c:v>
                </c:pt>
                <c:pt idx="10">
                  <c:v>WSZN im. Św. Jadwigi </c:v>
                </c:pt>
                <c:pt idx="11">
                  <c:v>CMJW w Łambinowicach-Opolu</c:v>
                </c:pt>
                <c:pt idx="12">
                  <c:v>SGP Euroregionu Pradziad</c:v>
                </c:pt>
                <c:pt idx="13">
                  <c:v>Filharmonia Opolska im. Józefa Elsnera</c:v>
                </c:pt>
                <c:pt idx="14">
                  <c:v>WBP w Opolu</c:v>
                </c:pt>
                <c:pt idx="15">
                  <c:v>Muzeum Wsi Opolskiej </c:v>
                </c:pt>
                <c:pt idx="16">
                  <c:v>OROT </c:v>
                </c:pt>
                <c:pt idx="17">
                  <c:v>OCRG</c:v>
                </c:pt>
                <c:pt idx="18">
                  <c:v>PMWSZ w Opolu</c:v>
                </c:pt>
                <c:pt idx="19">
                  <c:v>SW Polska-Wschód; Oddz. Woj. w Opolu</c:v>
                </c:pt>
                <c:pt idx="20">
                  <c:v>PWSZ w Nysie</c:v>
                </c:pt>
                <c:pt idx="21">
                  <c:v>UO </c:v>
                </c:pt>
                <c:pt idx="22">
                  <c:v>PO</c:v>
                </c:pt>
              </c:strCache>
            </c:strRef>
          </c:cat>
          <c:val>
            <c:numRef>
              <c:f>'[zestawienie - instytucje2017.xls]instytucja dziedzinami '!$H$2:$H$24</c:f>
            </c:numRef>
          </c:val>
        </c:ser>
        <c:ser>
          <c:idx val="7"/>
          <c:order val="7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'[zestawienie - instytucje2017.xls]instytucja dziedzinami '!$A$2:$A$24</c:f>
              <c:strCache>
                <c:ptCount val="23"/>
                <c:pt idx="0">
                  <c:v>Opolska Izba Gospodarcza</c:v>
                </c:pt>
                <c:pt idx="1">
                  <c:v>Fundacja Rozwoju Śląska</c:v>
                </c:pt>
                <c:pt idx="2">
                  <c:v>Teatr im. Jana Kochanowskiego w Opolu</c:v>
                </c:pt>
                <c:pt idx="3">
                  <c:v>Muzeum Sląska Opolskiego w Opolu</c:v>
                </c:pt>
                <c:pt idx="4">
                  <c:v>Wojewódzki Urząd Pracy</c:v>
                </c:pt>
                <c:pt idx="5">
                  <c:v>RZPWE w Opolu</c:v>
                </c:pt>
                <c:pt idx="6">
                  <c:v>Stowarzyszenie „Promocja Przedsiębiorczości”</c:v>
                </c:pt>
                <c:pt idx="7">
                  <c:v>"Piastun" – Fundacja na rzecz dzieci i młodzieży </c:v>
                </c:pt>
                <c:pt idx="8">
                  <c:v>SWP-U "Nadwórna" </c:v>
                </c:pt>
                <c:pt idx="9">
                  <c:v>Uniwersytecki Szpital Kliniczny w Opolu</c:v>
                </c:pt>
                <c:pt idx="10">
                  <c:v>WSZN im. Św. Jadwigi </c:v>
                </c:pt>
                <c:pt idx="11">
                  <c:v>CMJW w Łambinowicach-Opolu</c:v>
                </c:pt>
                <c:pt idx="12">
                  <c:v>SGP Euroregionu Pradziad</c:v>
                </c:pt>
                <c:pt idx="13">
                  <c:v>Filharmonia Opolska im. Józefa Elsnera</c:v>
                </c:pt>
                <c:pt idx="14">
                  <c:v>WBP w Opolu</c:v>
                </c:pt>
                <c:pt idx="15">
                  <c:v>Muzeum Wsi Opolskiej </c:v>
                </c:pt>
                <c:pt idx="16">
                  <c:v>OROT </c:v>
                </c:pt>
                <c:pt idx="17">
                  <c:v>OCRG</c:v>
                </c:pt>
                <c:pt idx="18">
                  <c:v>PMWSZ w Opolu</c:v>
                </c:pt>
                <c:pt idx="19">
                  <c:v>SW Polska-Wschód; Oddz. Woj. w Opolu</c:v>
                </c:pt>
                <c:pt idx="20">
                  <c:v>PWSZ w Nysie</c:v>
                </c:pt>
                <c:pt idx="21">
                  <c:v>UO </c:v>
                </c:pt>
                <c:pt idx="22">
                  <c:v>PO</c:v>
                </c:pt>
              </c:strCache>
            </c:strRef>
          </c:cat>
          <c:val>
            <c:numRef>
              <c:f>'[zestawienie - instytucje2017.xls]instytucja dziedzinami '!$I$2:$I$24</c:f>
            </c:numRef>
          </c:val>
        </c:ser>
        <c:ser>
          <c:idx val="8"/>
          <c:order val="8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'[zestawienie - instytucje2017.xls]instytucja dziedzinami '!$A$2:$A$24</c:f>
              <c:strCache>
                <c:ptCount val="23"/>
                <c:pt idx="0">
                  <c:v>Opolska Izba Gospodarcza</c:v>
                </c:pt>
                <c:pt idx="1">
                  <c:v>Fundacja Rozwoju Śląska</c:v>
                </c:pt>
                <c:pt idx="2">
                  <c:v>Teatr im. Jana Kochanowskiego w Opolu</c:v>
                </c:pt>
                <c:pt idx="3">
                  <c:v>Muzeum Sląska Opolskiego w Opolu</c:v>
                </c:pt>
                <c:pt idx="4">
                  <c:v>Wojewódzki Urząd Pracy</c:v>
                </c:pt>
                <c:pt idx="5">
                  <c:v>RZPWE w Opolu</c:v>
                </c:pt>
                <c:pt idx="6">
                  <c:v>Stowarzyszenie „Promocja Przedsiębiorczości”</c:v>
                </c:pt>
                <c:pt idx="7">
                  <c:v>"Piastun" – Fundacja na rzecz dzieci i młodzieży </c:v>
                </c:pt>
                <c:pt idx="8">
                  <c:v>SWP-U "Nadwórna" </c:v>
                </c:pt>
                <c:pt idx="9">
                  <c:v>Uniwersytecki Szpital Kliniczny w Opolu</c:v>
                </c:pt>
                <c:pt idx="10">
                  <c:v>WSZN im. Św. Jadwigi </c:v>
                </c:pt>
                <c:pt idx="11">
                  <c:v>CMJW w Łambinowicach-Opolu</c:v>
                </c:pt>
                <c:pt idx="12">
                  <c:v>SGP Euroregionu Pradziad</c:v>
                </c:pt>
                <c:pt idx="13">
                  <c:v>Filharmonia Opolska im. Józefa Elsnera</c:v>
                </c:pt>
                <c:pt idx="14">
                  <c:v>WBP w Opolu</c:v>
                </c:pt>
                <c:pt idx="15">
                  <c:v>Muzeum Wsi Opolskiej </c:v>
                </c:pt>
                <c:pt idx="16">
                  <c:v>OROT </c:v>
                </c:pt>
                <c:pt idx="17">
                  <c:v>OCRG</c:v>
                </c:pt>
                <c:pt idx="18">
                  <c:v>PMWSZ w Opolu</c:v>
                </c:pt>
                <c:pt idx="19">
                  <c:v>SW Polska-Wschód; Oddz. Woj. w Opolu</c:v>
                </c:pt>
                <c:pt idx="20">
                  <c:v>PWSZ w Nysie</c:v>
                </c:pt>
                <c:pt idx="21">
                  <c:v>UO </c:v>
                </c:pt>
                <c:pt idx="22">
                  <c:v>PO</c:v>
                </c:pt>
              </c:strCache>
            </c:strRef>
          </c:cat>
          <c:val>
            <c:numRef>
              <c:f>'[zestawienie - instytucje2017.xls]instytucja dziedzinami '!$J$2:$J$24</c:f>
            </c:numRef>
          </c:val>
        </c:ser>
        <c:ser>
          <c:idx val="9"/>
          <c:order val="9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'[zestawienie - instytucje2017.xls]instytucja dziedzinami '!$A$2:$A$24</c:f>
              <c:strCache>
                <c:ptCount val="23"/>
                <c:pt idx="0">
                  <c:v>Opolska Izba Gospodarcza</c:v>
                </c:pt>
                <c:pt idx="1">
                  <c:v>Fundacja Rozwoju Śląska</c:v>
                </c:pt>
                <c:pt idx="2">
                  <c:v>Teatr im. Jana Kochanowskiego w Opolu</c:v>
                </c:pt>
                <c:pt idx="3">
                  <c:v>Muzeum Sląska Opolskiego w Opolu</c:v>
                </c:pt>
                <c:pt idx="4">
                  <c:v>Wojewódzki Urząd Pracy</c:v>
                </c:pt>
                <c:pt idx="5">
                  <c:v>RZPWE w Opolu</c:v>
                </c:pt>
                <c:pt idx="6">
                  <c:v>Stowarzyszenie „Promocja Przedsiębiorczości”</c:v>
                </c:pt>
                <c:pt idx="7">
                  <c:v>"Piastun" – Fundacja na rzecz dzieci i młodzieży </c:v>
                </c:pt>
                <c:pt idx="8">
                  <c:v>SWP-U "Nadwórna" </c:v>
                </c:pt>
                <c:pt idx="9">
                  <c:v>Uniwersytecki Szpital Kliniczny w Opolu</c:v>
                </c:pt>
                <c:pt idx="10">
                  <c:v>WSZN im. Św. Jadwigi </c:v>
                </c:pt>
                <c:pt idx="11">
                  <c:v>CMJW w Łambinowicach-Opolu</c:v>
                </c:pt>
                <c:pt idx="12">
                  <c:v>SGP Euroregionu Pradziad</c:v>
                </c:pt>
                <c:pt idx="13">
                  <c:v>Filharmonia Opolska im. Józefa Elsnera</c:v>
                </c:pt>
                <c:pt idx="14">
                  <c:v>WBP w Opolu</c:v>
                </c:pt>
                <c:pt idx="15">
                  <c:v>Muzeum Wsi Opolskiej </c:v>
                </c:pt>
                <c:pt idx="16">
                  <c:v>OROT </c:v>
                </c:pt>
                <c:pt idx="17">
                  <c:v>OCRG</c:v>
                </c:pt>
                <c:pt idx="18">
                  <c:v>PMWSZ w Opolu</c:v>
                </c:pt>
                <c:pt idx="19">
                  <c:v>SW Polska-Wschód; Oddz. Woj. w Opolu</c:v>
                </c:pt>
                <c:pt idx="20">
                  <c:v>PWSZ w Nysie</c:v>
                </c:pt>
                <c:pt idx="21">
                  <c:v>UO </c:v>
                </c:pt>
                <c:pt idx="22">
                  <c:v>PO</c:v>
                </c:pt>
              </c:strCache>
            </c:strRef>
          </c:cat>
          <c:val>
            <c:numRef>
              <c:f>'[zestawienie - instytucje2017.xls]instytucja dziedzinami '!$K$2:$K$24</c:f>
            </c:numRef>
          </c:val>
        </c:ser>
        <c:ser>
          <c:idx val="10"/>
          <c:order val="10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'[zestawienie - instytucje2017.xls]instytucja dziedzinami '!$A$2:$A$24</c:f>
              <c:strCache>
                <c:ptCount val="23"/>
                <c:pt idx="0">
                  <c:v>Opolska Izba Gospodarcza</c:v>
                </c:pt>
                <c:pt idx="1">
                  <c:v>Fundacja Rozwoju Śląska</c:v>
                </c:pt>
                <c:pt idx="2">
                  <c:v>Teatr im. Jana Kochanowskiego w Opolu</c:v>
                </c:pt>
                <c:pt idx="3">
                  <c:v>Muzeum Sląska Opolskiego w Opolu</c:v>
                </c:pt>
                <c:pt idx="4">
                  <c:v>Wojewódzki Urząd Pracy</c:v>
                </c:pt>
                <c:pt idx="5">
                  <c:v>RZPWE w Opolu</c:v>
                </c:pt>
                <c:pt idx="6">
                  <c:v>Stowarzyszenie „Promocja Przedsiębiorczości”</c:v>
                </c:pt>
                <c:pt idx="7">
                  <c:v>"Piastun" – Fundacja na rzecz dzieci i młodzieży </c:v>
                </c:pt>
                <c:pt idx="8">
                  <c:v>SWP-U "Nadwórna" </c:v>
                </c:pt>
                <c:pt idx="9">
                  <c:v>Uniwersytecki Szpital Kliniczny w Opolu</c:v>
                </c:pt>
                <c:pt idx="10">
                  <c:v>WSZN im. Św. Jadwigi </c:v>
                </c:pt>
                <c:pt idx="11">
                  <c:v>CMJW w Łambinowicach-Opolu</c:v>
                </c:pt>
                <c:pt idx="12">
                  <c:v>SGP Euroregionu Pradziad</c:v>
                </c:pt>
                <c:pt idx="13">
                  <c:v>Filharmonia Opolska im. Józefa Elsnera</c:v>
                </c:pt>
                <c:pt idx="14">
                  <c:v>WBP w Opolu</c:v>
                </c:pt>
                <c:pt idx="15">
                  <c:v>Muzeum Wsi Opolskiej </c:v>
                </c:pt>
                <c:pt idx="16">
                  <c:v>OROT </c:v>
                </c:pt>
                <c:pt idx="17">
                  <c:v>OCRG</c:v>
                </c:pt>
                <c:pt idx="18">
                  <c:v>PMWSZ w Opolu</c:v>
                </c:pt>
                <c:pt idx="19">
                  <c:v>SW Polska-Wschód; Oddz. Woj. w Opolu</c:v>
                </c:pt>
                <c:pt idx="20">
                  <c:v>PWSZ w Nysie</c:v>
                </c:pt>
                <c:pt idx="21">
                  <c:v>UO </c:v>
                </c:pt>
                <c:pt idx="22">
                  <c:v>PO</c:v>
                </c:pt>
              </c:strCache>
            </c:strRef>
          </c:cat>
          <c:val>
            <c:numRef>
              <c:f>'[zestawienie - instytucje2017.xls]instytucja dziedzinami '!$L$2:$L$24</c:f>
            </c:numRef>
          </c:val>
        </c:ser>
        <c:ser>
          <c:idx val="11"/>
          <c:order val="11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'[zestawienie - instytucje2017.xls]instytucja dziedzinami '!$A$2:$A$24</c:f>
              <c:strCache>
                <c:ptCount val="23"/>
                <c:pt idx="0">
                  <c:v>Opolska Izba Gospodarcza</c:v>
                </c:pt>
                <c:pt idx="1">
                  <c:v>Fundacja Rozwoju Śląska</c:v>
                </c:pt>
                <c:pt idx="2">
                  <c:v>Teatr im. Jana Kochanowskiego w Opolu</c:v>
                </c:pt>
                <c:pt idx="3">
                  <c:v>Muzeum Sląska Opolskiego w Opolu</c:v>
                </c:pt>
                <c:pt idx="4">
                  <c:v>Wojewódzki Urząd Pracy</c:v>
                </c:pt>
                <c:pt idx="5">
                  <c:v>RZPWE w Opolu</c:v>
                </c:pt>
                <c:pt idx="6">
                  <c:v>Stowarzyszenie „Promocja Przedsiębiorczości”</c:v>
                </c:pt>
                <c:pt idx="7">
                  <c:v>"Piastun" – Fundacja na rzecz dzieci i młodzieży </c:v>
                </c:pt>
                <c:pt idx="8">
                  <c:v>SWP-U "Nadwórna" </c:v>
                </c:pt>
                <c:pt idx="9">
                  <c:v>Uniwersytecki Szpital Kliniczny w Opolu</c:v>
                </c:pt>
                <c:pt idx="10">
                  <c:v>WSZN im. Św. Jadwigi </c:v>
                </c:pt>
                <c:pt idx="11">
                  <c:v>CMJW w Łambinowicach-Opolu</c:v>
                </c:pt>
                <c:pt idx="12">
                  <c:v>SGP Euroregionu Pradziad</c:v>
                </c:pt>
                <c:pt idx="13">
                  <c:v>Filharmonia Opolska im. Józefa Elsnera</c:v>
                </c:pt>
                <c:pt idx="14">
                  <c:v>WBP w Opolu</c:v>
                </c:pt>
                <c:pt idx="15">
                  <c:v>Muzeum Wsi Opolskiej </c:v>
                </c:pt>
                <c:pt idx="16">
                  <c:v>OROT </c:v>
                </c:pt>
                <c:pt idx="17">
                  <c:v>OCRG</c:v>
                </c:pt>
                <c:pt idx="18">
                  <c:v>PMWSZ w Opolu</c:v>
                </c:pt>
                <c:pt idx="19">
                  <c:v>SW Polska-Wschód; Oddz. Woj. w Opolu</c:v>
                </c:pt>
                <c:pt idx="20">
                  <c:v>PWSZ w Nysie</c:v>
                </c:pt>
                <c:pt idx="21">
                  <c:v>UO </c:v>
                </c:pt>
                <c:pt idx="22">
                  <c:v>PO</c:v>
                </c:pt>
              </c:strCache>
            </c:strRef>
          </c:cat>
          <c:val>
            <c:numRef>
              <c:f>'[zestawienie - instytucje2017.xls]instytucja dziedzinami '!$M$2:$M$24</c:f>
            </c:numRef>
          </c:val>
        </c:ser>
        <c:ser>
          <c:idx val="12"/>
          <c:order val="12"/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'[zestawienie - instytucje2017.xls]instytucja dziedzinami '!$A$2:$A$24</c:f>
              <c:strCache>
                <c:ptCount val="23"/>
                <c:pt idx="0">
                  <c:v>Opolska Izba Gospodarcza</c:v>
                </c:pt>
                <c:pt idx="1">
                  <c:v>Fundacja Rozwoju Śląska</c:v>
                </c:pt>
                <c:pt idx="2">
                  <c:v>Teatr im. Jana Kochanowskiego w Opolu</c:v>
                </c:pt>
                <c:pt idx="3">
                  <c:v>Muzeum Sląska Opolskiego w Opolu</c:v>
                </c:pt>
                <c:pt idx="4">
                  <c:v>Wojewódzki Urząd Pracy</c:v>
                </c:pt>
                <c:pt idx="5">
                  <c:v>RZPWE w Opolu</c:v>
                </c:pt>
                <c:pt idx="6">
                  <c:v>Stowarzyszenie „Promocja Przedsiębiorczości”</c:v>
                </c:pt>
                <c:pt idx="7">
                  <c:v>"Piastun" – Fundacja na rzecz dzieci i młodzieży </c:v>
                </c:pt>
                <c:pt idx="8">
                  <c:v>SWP-U "Nadwórna" </c:v>
                </c:pt>
                <c:pt idx="9">
                  <c:v>Uniwersytecki Szpital Kliniczny w Opolu</c:v>
                </c:pt>
                <c:pt idx="10">
                  <c:v>WSZN im. Św. Jadwigi </c:v>
                </c:pt>
                <c:pt idx="11">
                  <c:v>CMJW w Łambinowicach-Opolu</c:v>
                </c:pt>
                <c:pt idx="12">
                  <c:v>SGP Euroregionu Pradziad</c:v>
                </c:pt>
                <c:pt idx="13">
                  <c:v>Filharmonia Opolska im. Józefa Elsnera</c:v>
                </c:pt>
                <c:pt idx="14">
                  <c:v>WBP w Opolu</c:v>
                </c:pt>
                <c:pt idx="15">
                  <c:v>Muzeum Wsi Opolskiej </c:v>
                </c:pt>
                <c:pt idx="16">
                  <c:v>OROT </c:v>
                </c:pt>
                <c:pt idx="17">
                  <c:v>OCRG</c:v>
                </c:pt>
                <c:pt idx="18">
                  <c:v>PMWSZ w Opolu</c:v>
                </c:pt>
                <c:pt idx="19">
                  <c:v>SW Polska-Wschód; Oddz. Woj. w Opolu</c:v>
                </c:pt>
                <c:pt idx="20">
                  <c:v>PWSZ w Nysie</c:v>
                </c:pt>
                <c:pt idx="21">
                  <c:v>UO </c:v>
                </c:pt>
                <c:pt idx="22">
                  <c:v>PO</c:v>
                </c:pt>
              </c:strCache>
            </c:strRef>
          </c:cat>
          <c:val>
            <c:numRef>
              <c:f>'[zestawienie - instytucje2017.xls]instytucja dziedzinami '!$N$2:$N$24</c:f>
              <c:numCache>
                <c:formatCode>General</c:formatCode>
                <c:ptCount val="23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4</c:v>
                </c:pt>
                <c:pt idx="4">
                  <c:v>4</c:v>
                </c:pt>
                <c:pt idx="5">
                  <c:v>5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7</c:v>
                </c:pt>
                <c:pt idx="10">
                  <c:v>8</c:v>
                </c:pt>
                <c:pt idx="11">
                  <c:v>12</c:v>
                </c:pt>
                <c:pt idx="12">
                  <c:v>13</c:v>
                </c:pt>
                <c:pt idx="13">
                  <c:v>13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22</c:v>
                </c:pt>
                <c:pt idx="18">
                  <c:v>25</c:v>
                </c:pt>
                <c:pt idx="19">
                  <c:v>47</c:v>
                </c:pt>
                <c:pt idx="20">
                  <c:v>99</c:v>
                </c:pt>
                <c:pt idx="21">
                  <c:v>138</c:v>
                </c:pt>
                <c:pt idx="22">
                  <c:v>193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9171456"/>
        <c:axId val="69185536"/>
      </c:barChart>
      <c:catAx>
        <c:axId val="691714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69185536"/>
        <c:crosses val="autoZero"/>
        <c:auto val="1"/>
        <c:lblAlgn val="ctr"/>
        <c:lblOffset val="100"/>
        <c:noMultiLvlLbl val="0"/>
      </c:catAx>
      <c:valAx>
        <c:axId val="69185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91714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4741094396929331E-2"/>
          <c:y val="0.2829898850236725"/>
          <c:w val="0.62065675810559284"/>
          <c:h val="0.61279582825655476"/>
        </c:manualLayout>
      </c:layout>
      <c:pie3DChart>
        <c:varyColors val="1"/>
        <c:ser>
          <c:idx val="0"/>
          <c:order val="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Pt>
            <c:idx val="12"/>
            <c:bubble3D val="0"/>
          </c:dPt>
          <c:dPt>
            <c:idx val="13"/>
            <c:bubble3D val="0"/>
          </c:dPt>
          <c:dPt>
            <c:idx val="14"/>
            <c:bubble3D val="0"/>
          </c:dPt>
          <c:dPt>
            <c:idx val="15"/>
            <c:bubble3D val="0"/>
          </c:dPt>
          <c:dPt>
            <c:idx val="16"/>
            <c:bubble3D val="0"/>
          </c:dPt>
          <c:dPt>
            <c:idx val="17"/>
            <c:bubble3D val="0"/>
          </c:dPt>
          <c:dPt>
            <c:idx val="18"/>
            <c:bubble3D val="0"/>
          </c:dPt>
          <c:dPt>
            <c:idx val="19"/>
            <c:bubble3D val="0"/>
          </c:dPt>
          <c:dPt>
            <c:idx val="20"/>
            <c:bubble3D val="0"/>
          </c:dPt>
          <c:dPt>
            <c:idx val="21"/>
            <c:bubble3D val="0"/>
          </c:dPt>
          <c:dPt>
            <c:idx val="22"/>
            <c:bubble3D val="0"/>
          </c:dPt>
          <c:dPt>
            <c:idx val="23"/>
            <c:bubble3D val="0"/>
          </c:dPt>
          <c:dPt>
            <c:idx val="24"/>
            <c:bubble3D val="0"/>
          </c:dPt>
          <c:dPt>
            <c:idx val="25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'[zestawienie - instytucje2017.xls]instytucja krajami SUMA'!$AL$1:$BK$1</c:f>
              <c:strCache>
                <c:ptCount val="26"/>
                <c:pt idx="0">
                  <c:v>Serbia</c:v>
                </c:pt>
                <c:pt idx="1">
                  <c:v> Łotwa</c:v>
                </c:pt>
                <c:pt idx="2">
                  <c:v>Finlandia</c:v>
                </c:pt>
                <c:pt idx="3">
                  <c:v>Wlk. Brytania</c:v>
                </c:pt>
                <c:pt idx="4">
                  <c:v>Kazachstan</c:v>
                </c:pt>
                <c:pt idx="5">
                  <c:v>Mołdowa</c:v>
                </c:pt>
                <c:pt idx="6">
                  <c:v>Bułgaria</c:v>
                </c:pt>
                <c:pt idx="7">
                  <c:v>Belgia</c:v>
                </c:pt>
                <c:pt idx="8">
                  <c:v>Chorwacja</c:v>
                </c:pt>
                <c:pt idx="9">
                  <c:v>Białoruś</c:v>
                </c:pt>
                <c:pt idx="10">
                  <c:v>Grecja</c:v>
                </c:pt>
                <c:pt idx="11">
                  <c:v>USA</c:v>
                </c:pt>
                <c:pt idx="12">
                  <c:v>Węgry</c:v>
                </c:pt>
                <c:pt idx="13">
                  <c:v>Austria</c:v>
                </c:pt>
                <c:pt idx="14">
                  <c:v>Portugalia</c:v>
                </c:pt>
                <c:pt idx="15">
                  <c:v>Francja</c:v>
                </c:pt>
                <c:pt idx="16">
                  <c:v>Rumunia</c:v>
                </c:pt>
                <c:pt idx="17">
                  <c:v>Litwa</c:v>
                </c:pt>
                <c:pt idx="18">
                  <c:v>Słowacja</c:v>
                </c:pt>
                <c:pt idx="19">
                  <c:v>Włochy</c:v>
                </c:pt>
                <c:pt idx="20">
                  <c:v>Rosja</c:v>
                </c:pt>
                <c:pt idx="21">
                  <c:v>Hiszpania</c:v>
                </c:pt>
                <c:pt idx="22">
                  <c:v>Turcja</c:v>
                </c:pt>
                <c:pt idx="23">
                  <c:v>Ukraina</c:v>
                </c:pt>
                <c:pt idx="24">
                  <c:v>Czechy</c:v>
                </c:pt>
                <c:pt idx="25">
                  <c:v>Niemcy</c:v>
                </c:pt>
              </c:strCache>
            </c:strRef>
          </c:cat>
          <c:val>
            <c:numRef>
              <c:f>'[zestawienie - instytucje2017.xls]instytucja krajami SUMA'!$AL$2:$BK$2</c:f>
            </c:numRef>
          </c:val>
        </c:ser>
        <c:ser>
          <c:idx val="1"/>
          <c:order val="1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Pt>
            <c:idx val="12"/>
            <c:bubble3D val="0"/>
          </c:dPt>
          <c:dPt>
            <c:idx val="13"/>
            <c:bubble3D val="0"/>
          </c:dPt>
          <c:dPt>
            <c:idx val="14"/>
            <c:bubble3D val="0"/>
          </c:dPt>
          <c:dPt>
            <c:idx val="15"/>
            <c:bubble3D val="0"/>
          </c:dPt>
          <c:dPt>
            <c:idx val="16"/>
            <c:bubble3D val="0"/>
          </c:dPt>
          <c:dPt>
            <c:idx val="17"/>
            <c:bubble3D val="0"/>
          </c:dPt>
          <c:dPt>
            <c:idx val="18"/>
            <c:bubble3D val="0"/>
          </c:dPt>
          <c:dPt>
            <c:idx val="19"/>
            <c:bubble3D val="0"/>
          </c:dPt>
          <c:dPt>
            <c:idx val="20"/>
            <c:bubble3D val="0"/>
          </c:dPt>
          <c:dPt>
            <c:idx val="21"/>
            <c:bubble3D val="0"/>
          </c:dPt>
          <c:dPt>
            <c:idx val="22"/>
            <c:bubble3D val="0"/>
          </c:dPt>
          <c:dPt>
            <c:idx val="23"/>
            <c:bubble3D val="0"/>
          </c:dPt>
          <c:dPt>
            <c:idx val="24"/>
            <c:bubble3D val="0"/>
          </c:dPt>
          <c:dPt>
            <c:idx val="25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'[zestawienie - instytucje2017.xls]instytucja krajami SUMA'!$AL$1:$BK$1</c:f>
              <c:strCache>
                <c:ptCount val="26"/>
                <c:pt idx="0">
                  <c:v>Serbia</c:v>
                </c:pt>
                <c:pt idx="1">
                  <c:v> Łotwa</c:v>
                </c:pt>
                <c:pt idx="2">
                  <c:v>Finlandia</c:v>
                </c:pt>
                <c:pt idx="3">
                  <c:v>Wlk. Brytania</c:v>
                </c:pt>
                <c:pt idx="4">
                  <c:v>Kazachstan</c:v>
                </c:pt>
                <c:pt idx="5">
                  <c:v>Mołdowa</c:v>
                </c:pt>
                <c:pt idx="6">
                  <c:v>Bułgaria</c:v>
                </c:pt>
                <c:pt idx="7">
                  <c:v>Belgia</c:v>
                </c:pt>
                <c:pt idx="8">
                  <c:v>Chorwacja</c:v>
                </c:pt>
                <c:pt idx="9">
                  <c:v>Białoruś</c:v>
                </c:pt>
                <c:pt idx="10">
                  <c:v>Grecja</c:v>
                </c:pt>
                <c:pt idx="11">
                  <c:v>USA</c:v>
                </c:pt>
                <c:pt idx="12">
                  <c:v>Węgry</c:v>
                </c:pt>
                <c:pt idx="13">
                  <c:v>Austria</c:v>
                </c:pt>
                <c:pt idx="14">
                  <c:v>Portugalia</c:v>
                </c:pt>
                <c:pt idx="15">
                  <c:v>Francja</c:v>
                </c:pt>
                <c:pt idx="16">
                  <c:v>Rumunia</c:v>
                </c:pt>
                <c:pt idx="17">
                  <c:v>Litwa</c:v>
                </c:pt>
                <c:pt idx="18">
                  <c:v>Słowacja</c:v>
                </c:pt>
                <c:pt idx="19">
                  <c:v>Włochy</c:v>
                </c:pt>
                <c:pt idx="20">
                  <c:v>Rosja</c:v>
                </c:pt>
                <c:pt idx="21">
                  <c:v>Hiszpania</c:v>
                </c:pt>
                <c:pt idx="22">
                  <c:v>Turcja</c:v>
                </c:pt>
                <c:pt idx="23">
                  <c:v>Ukraina</c:v>
                </c:pt>
                <c:pt idx="24">
                  <c:v>Czechy</c:v>
                </c:pt>
                <c:pt idx="25">
                  <c:v>Niemcy</c:v>
                </c:pt>
              </c:strCache>
            </c:strRef>
          </c:cat>
          <c:val>
            <c:numRef>
              <c:f>'[zestawienie - instytucje2017.xls]instytucja krajami SUMA'!$AL$3:$BK$3</c:f>
            </c:numRef>
          </c:val>
        </c:ser>
        <c:ser>
          <c:idx val="2"/>
          <c:order val="2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Pt>
            <c:idx val="12"/>
            <c:bubble3D val="0"/>
          </c:dPt>
          <c:dPt>
            <c:idx val="13"/>
            <c:bubble3D val="0"/>
          </c:dPt>
          <c:dPt>
            <c:idx val="14"/>
            <c:bubble3D val="0"/>
          </c:dPt>
          <c:dPt>
            <c:idx val="15"/>
            <c:bubble3D val="0"/>
          </c:dPt>
          <c:dPt>
            <c:idx val="16"/>
            <c:bubble3D val="0"/>
          </c:dPt>
          <c:dPt>
            <c:idx val="17"/>
            <c:bubble3D val="0"/>
          </c:dPt>
          <c:dPt>
            <c:idx val="18"/>
            <c:bubble3D val="0"/>
          </c:dPt>
          <c:dPt>
            <c:idx val="19"/>
            <c:bubble3D val="0"/>
          </c:dPt>
          <c:dPt>
            <c:idx val="20"/>
            <c:bubble3D val="0"/>
          </c:dPt>
          <c:dPt>
            <c:idx val="21"/>
            <c:bubble3D val="0"/>
          </c:dPt>
          <c:dPt>
            <c:idx val="22"/>
            <c:bubble3D val="0"/>
          </c:dPt>
          <c:dPt>
            <c:idx val="23"/>
            <c:bubble3D val="0"/>
          </c:dPt>
          <c:dPt>
            <c:idx val="24"/>
            <c:bubble3D val="0"/>
          </c:dPt>
          <c:dPt>
            <c:idx val="25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'[zestawienie - instytucje2017.xls]instytucja krajami SUMA'!$AL$1:$BK$1</c:f>
              <c:strCache>
                <c:ptCount val="26"/>
                <c:pt idx="0">
                  <c:v>Serbia</c:v>
                </c:pt>
                <c:pt idx="1">
                  <c:v> Łotwa</c:v>
                </c:pt>
                <c:pt idx="2">
                  <c:v>Finlandia</c:v>
                </c:pt>
                <c:pt idx="3">
                  <c:v>Wlk. Brytania</c:v>
                </c:pt>
                <c:pt idx="4">
                  <c:v>Kazachstan</c:v>
                </c:pt>
                <c:pt idx="5">
                  <c:v>Mołdowa</c:v>
                </c:pt>
                <c:pt idx="6">
                  <c:v>Bułgaria</c:v>
                </c:pt>
                <c:pt idx="7">
                  <c:v>Belgia</c:v>
                </c:pt>
                <c:pt idx="8">
                  <c:v>Chorwacja</c:v>
                </c:pt>
                <c:pt idx="9">
                  <c:v>Białoruś</c:v>
                </c:pt>
                <c:pt idx="10">
                  <c:v>Grecja</c:v>
                </c:pt>
                <c:pt idx="11">
                  <c:v>USA</c:v>
                </c:pt>
                <c:pt idx="12">
                  <c:v>Węgry</c:v>
                </c:pt>
                <c:pt idx="13">
                  <c:v>Austria</c:v>
                </c:pt>
                <c:pt idx="14">
                  <c:v>Portugalia</c:v>
                </c:pt>
                <c:pt idx="15">
                  <c:v>Francja</c:v>
                </c:pt>
                <c:pt idx="16">
                  <c:v>Rumunia</c:v>
                </c:pt>
                <c:pt idx="17">
                  <c:v>Litwa</c:v>
                </c:pt>
                <c:pt idx="18">
                  <c:v>Słowacja</c:v>
                </c:pt>
                <c:pt idx="19">
                  <c:v>Włochy</c:v>
                </c:pt>
                <c:pt idx="20">
                  <c:v>Rosja</c:v>
                </c:pt>
                <c:pt idx="21">
                  <c:v>Hiszpania</c:v>
                </c:pt>
                <c:pt idx="22">
                  <c:v>Turcja</c:v>
                </c:pt>
                <c:pt idx="23">
                  <c:v>Ukraina</c:v>
                </c:pt>
                <c:pt idx="24">
                  <c:v>Czechy</c:v>
                </c:pt>
                <c:pt idx="25">
                  <c:v>Niemcy</c:v>
                </c:pt>
              </c:strCache>
            </c:strRef>
          </c:cat>
          <c:val>
            <c:numRef>
              <c:f>'[zestawienie - instytucje2017.xls]instytucja krajami SUMA'!$AL$4:$BK$4</c:f>
            </c:numRef>
          </c:val>
        </c:ser>
        <c:ser>
          <c:idx val="3"/>
          <c:order val="3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Pt>
            <c:idx val="12"/>
            <c:bubble3D val="0"/>
          </c:dPt>
          <c:dPt>
            <c:idx val="13"/>
            <c:bubble3D val="0"/>
          </c:dPt>
          <c:dPt>
            <c:idx val="14"/>
            <c:bubble3D val="0"/>
          </c:dPt>
          <c:dPt>
            <c:idx val="15"/>
            <c:bubble3D val="0"/>
          </c:dPt>
          <c:dPt>
            <c:idx val="16"/>
            <c:bubble3D val="0"/>
          </c:dPt>
          <c:dPt>
            <c:idx val="17"/>
            <c:bubble3D val="0"/>
          </c:dPt>
          <c:dPt>
            <c:idx val="18"/>
            <c:bubble3D val="0"/>
          </c:dPt>
          <c:dPt>
            <c:idx val="19"/>
            <c:bubble3D val="0"/>
          </c:dPt>
          <c:dPt>
            <c:idx val="20"/>
            <c:bubble3D val="0"/>
          </c:dPt>
          <c:dPt>
            <c:idx val="21"/>
            <c:bubble3D val="0"/>
          </c:dPt>
          <c:dPt>
            <c:idx val="22"/>
            <c:bubble3D val="0"/>
          </c:dPt>
          <c:dPt>
            <c:idx val="23"/>
            <c:bubble3D val="0"/>
          </c:dPt>
          <c:dPt>
            <c:idx val="24"/>
            <c:bubble3D val="0"/>
          </c:dPt>
          <c:dPt>
            <c:idx val="25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'[zestawienie - instytucje2017.xls]instytucja krajami SUMA'!$AL$1:$BK$1</c:f>
              <c:strCache>
                <c:ptCount val="26"/>
                <c:pt idx="0">
                  <c:v>Serbia</c:v>
                </c:pt>
                <c:pt idx="1">
                  <c:v> Łotwa</c:v>
                </c:pt>
                <c:pt idx="2">
                  <c:v>Finlandia</c:v>
                </c:pt>
                <c:pt idx="3">
                  <c:v>Wlk. Brytania</c:v>
                </c:pt>
                <c:pt idx="4">
                  <c:v>Kazachstan</c:v>
                </c:pt>
                <c:pt idx="5">
                  <c:v>Mołdowa</c:v>
                </c:pt>
                <c:pt idx="6">
                  <c:v>Bułgaria</c:v>
                </c:pt>
                <c:pt idx="7">
                  <c:v>Belgia</c:v>
                </c:pt>
                <c:pt idx="8">
                  <c:v>Chorwacja</c:v>
                </c:pt>
                <c:pt idx="9">
                  <c:v>Białoruś</c:v>
                </c:pt>
                <c:pt idx="10">
                  <c:v>Grecja</c:v>
                </c:pt>
                <c:pt idx="11">
                  <c:v>USA</c:v>
                </c:pt>
                <c:pt idx="12">
                  <c:v>Węgry</c:v>
                </c:pt>
                <c:pt idx="13">
                  <c:v>Austria</c:v>
                </c:pt>
                <c:pt idx="14">
                  <c:v>Portugalia</c:v>
                </c:pt>
                <c:pt idx="15">
                  <c:v>Francja</c:v>
                </c:pt>
                <c:pt idx="16">
                  <c:v>Rumunia</c:v>
                </c:pt>
                <c:pt idx="17">
                  <c:v>Litwa</c:v>
                </c:pt>
                <c:pt idx="18">
                  <c:v>Słowacja</c:v>
                </c:pt>
                <c:pt idx="19">
                  <c:v>Włochy</c:v>
                </c:pt>
                <c:pt idx="20">
                  <c:v>Rosja</c:v>
                </c:pt>
                <c:pt idx="21">
                  <c:v>Hiszpania</c:v>
                </c:pt>
                <c:pt idx="22">
                  <c:v>Turcja</c:v>
                </c:pt>
                <c:pt idx="23">
                  <c:v>Ukraina</c:v>
                </c:pt>
                <c:pt idx="24">
                  <c:v>Czechy</c:v>
                </c:pt>
                <c:pt idx="25">
                  <c:v>Niemcy</c:v>
                </c:pt>
              </c:strCache>
            </c:strRef>
          </c:cat>
          <c:val>
            <c:numRef>
              <c:f>'[zestawienie - instytucje2017.xls]instytucja krajami SUMA'!$AL$5:$BK$5</c:f>
            </c:numRef>
          </c:val>
        </c:ser>
        <c:ser>
          <c:idx val="4"/>
          <c:order val="4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Pt>
            <c:idx val="12"/>
            <c:bubble3D val="0"/>
          </c:dPt>
          <c:dPt>
            <c:idx val="13"/>
            <c:bubble3D val="0"/>
          </c:dPt>
          <c:dPt>
            <c:idx val="14"/>
            <c:bubble3D val="0"/>
          </c:dPt>
          <c:dPt>
            <c:idx val="15"/>
            <c:bubble3D val="0"/>
          </c:dPt>
          <c:dPt>
            <c:idx val="16"/>
            <c:bubble3D val="0"/>
          </c:dPt>
          <c:dPt>
            <c:idx val="17"/>
            <c:bubble3D val="0"/>
          </c:dPt>
          <c:dPt>
            <c:idx val="18"/>
            <c:bubble3D val="0"/>
          </c:dPt>
          <c:dPt>
            <c:idx val="19"/>
            <c:bubble3D val="0"/>
          </c:dPt>
          <c:dPt>
            <c:idx val="20"/>
            <c:bubble3D val="0"/>
          </c:dPt>
          <c:dPt>
            <c:idx val="21"/>
            <c:bubble3D val="0"/>
          </c:dPt>
          <c:dPt>
            <c:idx val="22"/>
            <c:bubble3D val="0"/>
          </c:dPt>
          <c:dPt>
            <c:idx val="23"/>
            <c:bubble3D val="0"/>
          </c:dPt>
          <c:dPt>
            <c:idx val="24"/>
            <c:bubble3D val="0"/>
          </c:dPt>
          <c:dPt>
            <c:idx val="25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'[zestawienie - instytucje2017.xls]instytucja krajami SUMA'!$AL$1:$BK$1</c:f>
              <c:strCache>
                <c:ptCount val="26"/>
                <c:pt idx="0">
                  <c:v>Serbia</c:v>
                </c:pt>
                <c:pt idx="1">
                  <c:v> Łotwa</c:v>
                </c:pt>
                <c:pt idx="2">
                  <c:v>Finlandia</c:v>
                </c:pt>
                <c:pt idx="3">
                  <c:v>Wlk. Brytania</c:v>
                </c:pt>
                <c:pt idx="4">
                  <c:v>Kazachstan</c:v>
                </c:pt>
                <c:pt idx="5">
                  <c:v>Mołdowa</c:v>
                </c:pt>
                <c:pt idx="6">
                  <c:v>Bułgaria</c:v>
                </c:pt>
                <c:pt idx="7">
                  <c:v>Belgia</c:v>
                </c:pt>
                <c:pt idx="8">
                  <c:v>Chorwacja</c:v>
                </c:pt>
                <c:pt idx="9">
                  <c:v>Białoruś</c:v>
                </c:pt>
                <c:pt idx="10">
                  <c:v>Grecja</c:v>
                </c:pt>
                <c:pt idx="11">
                  <c:v>USA</c:v>
                </c:pt>
                <c:pt idx="12">
                  <c:v>Węgry</c:v>
                </c:pt>
                <c:pt idx="13">
                  <c:v>Austria</c:v>
                </c:pt>
                <c:pt idx="14">
                  <c:v>Portugalia</c:v>
                </c:pt>
                <c:pt idx="15">
                  <c:v>Francja</c:v>
                </c:pt>
                <c:pt idx="16">
                  <c:v>Rumunia</c:v>
                </c:pt>
                <c:pt idx="17">
                  <c:v>Litwa</c:v>
                </c:pt>
                <c:pt idx="18">
                  <c:v>Słowacja</c:v>
                </c:pt>
                <c:pt idx="19">
                  <c:v>Włochy</c:v>
                </c:pt>
                <c:pt idx="20">
                  <c:v>Rosja</c:v>
                </c:pt>
                <c:pt idx="21">
                  <c:v>Hiszpania</c:v>
                </c:pt>
                <c:pt idx="22">
                  <c:v>Turcja</c:v>
                </c:pt>
                <c:pt idx="23">
                  <c:v>Ukraina</c:v>
                </c:pt>
                <c:pt idx="24">
                  <c:v>Czechy</c:v>
                </c:pt>
                <c:pt idx="25">
                  <c:v>Niemcy</c:v>
                </c:pt>
              </c:strCache>
            </c:strRef>
          </c:cat>
          <c:val>
            <c:numRef>
              <c:f>'[zestawienie - instytucje2017.xls]instytucja krajami SUMA'!$AL$6:$BK$6</c:f>
            </c:numRef>
          </c:val>
        </c:ser>
        <c:ser>
          <c:idx val="5"/>
          <c:order val="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Pt>
            <c:idx val="12"/>
            <c:bubble3D val="0"/>
          </c:dPt>
          <c:dPt>
            <c:idx val="13"/>
            <c:bubble3D val="0"/>
          </c:dPt>
          <c:dPt>
            <c:idx val="14"/>
            <c:bubble3D val="0"/>
          </c:dPt>
          <c:dPt>
            <c:idx val="15"/>
            <c:bubble3D val="0"/>
          </c:dPt>
          <c:dPt>
            <c:idx val="16"/>
            <c:bubble3D val="0"/>
          </c:dPt>
          <c:dPt>
            <c:idx val="17"/>
            <c:bubble3D val="0"/>
          </c:dPt>
          <c:dPt>
            <c:idx val="18"/>
            <c:bubble3D val="0"/>
          </c:dPt>
          <c:dPt>
            <c:idx val="19"/>
            <c:bubble3D val="0"/>
          </c:dPt>
          <c:dPt>
            <c:idx val="20"/>
            <c:bubble3D val="0"/>
          </c:dPt>
          <c:dPt>
            <c:idx val="21"/>
            <c:bubble3D val="0"/>
          </c:dPt>
          <c:dPt>
            <c:idx val="22"/>
            <c:bubble3D val="0"/>
          </c:dPt>
          <c:dPt>
            <c:idx val="23"/>
            <c:bubble3D val="0"/>
          </c:dPt>
          <c:dPt>
            <c:idx val="24"/>
            <c:bubble3D val="0"/>
          </c:dPt>
          <c:dPt>
            <c:idx val="25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'[zestawienie - instytucje2017.xls]instytucja krajami SUMA'!$AL$1:$BK$1</c:f>
              <c:strCache>
                <c:ptCount val="26"/>
                <c:pt idx="0">
                  <c:v>Serbia</c:v>
                </c:pt>
                <c:pt idx="1">
                  <c:v> Łotwa</c:v>
                </c:pt>
                <c:pt idx="2">
                  <c:v>Finlandia</c:v>
                </c:pt>
                <c:pt idx="3">
                  <c:v>Wlk. Brytania</c:v>
                </c:pt>
                <c:pt idx="4">
                  <c:v>Kazachstan</c:v>
                </c:pt>
                <c:pt idx="5">
                  <c:v>Mołdowa</c:v>
                </c:pt>
                <c:pt idx="6">
                  <c:v>Bułgaria</c:v>
                </c:pt>
                <c:pt idx="7">
                  <c:v>Belgia</c:v>
                </c:pt>
                <c:pt idx="8">
                  <c:v>Chorwacja</c:v>
                </c:pt>
                <c:pt idx="9">
                  <c:v>Białoruś</c:v>
                </c:pt>
                <c:pt idx="10">
                  <c:v>Grecja</c:v>
                </c:pt>
                <c:pt idx="11">
                  <c:v>USA</c:v>
                </c:pt>
                <c:pt idx="12">
                  <c:v>Węgry</c:v>
                </c:pt>
                <c:pt idx="13">
                  <c:v>Austria</c:v>
                </c:pt>
                <c:pt idx="14">
                  <c:v>Portugalia</c:v>
                </c:pt>
                <c:pt idx="15">
                  <c:v>Francja</c:v>
                </c:pt>
                <c:pt idx="16">
                  <c:v>Rumunia</c:v>
                </c:pt>
                <c:pt idx="17">
                  <c:v>Litwa</c:v>
                </c:pt>
                <c:pt idx="18">
                  <c:v>Słowacja</c:v>
                </c:pt>
                <c:pt idx="19">
                  <c:v>Włochy</c:v>
                </c:pt>
                <c:pt idx="20">
                  <c:v>Rosja</c:v>
                </c:pt>
                <c:pt idx="21">
                  <c:v>Hiszpania</c:v>
                </c:pt>
                <c:pt idx="22">
                  <c:v>Turcja</c:v>
                </c:pt>
                <c:pt idx="23">
                  <c:v>Ukraina</c:v>
                </c:pt>
                <c:pt idx="24">
                  <c:v>Czechy</c:v>
                </c:pt>
                <c:pt idx="25">
                  <c:v>Niemcy</c:v>
                </c:pt>
              </c:strCache>
            </c:strRef>
          </c:cat>
          <c:val>
            <c:numRef>
              <c:f>'[zestawienie - instytucje2017.xls]instytucja krajami SUMA'!$AL$7:$BK$7</c:f>
            </c:numRef>
          </c:val>
        </c:ser>
        <c:ser>
          <c:idx val="6"/>
          <c:order val="6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Pt>
            <c:idx val="12"/>
            <c:bubble3D val="0"/>
          </c:dPt>
          <c:dPt>
            <c:idx val="13"/>
            <c:bubble3D val="0"/>
          </c:dPt>
          <c:dPt>
            <c:idx val="14"/>
            <c:bubble3D val="0"/>
          </c:dPt>
          <c:dPt>
            <c:idx val="15"/>
            <c:bubble3D val="0"/>
          </c:dPt>
          <c:dPt>
            <c:idx val="16"/>
            <c:bubble3D val="0"/>
          </c:dPt>
          <c:dPt>
            <c:idx val="17"/>
            <c:bubble3D val="0"/>
          </c:dPt>
          <c:dPt>
            <c:idx val="18"/>
            <c:bubble3D val="0"/>
          </c:dPt>
          <c:dPt>
            <c:idx val="19"/>
            <c:bubble3D val="0"/>
          </c:dPt>
          <c:dPt>
            <c:idx val="20"/>
            <c:bubble3D val="0"/>
          </c:dPt>
          <c:dPt>
            <c:idx val="21"/>
            <c:bubble3D val="0"/>
          </c:dPt>
          <c:dPt>
            <c:idx val="22"/>
            <c:bubble3D val="0"/>
          </c:dPt>
          <c:dPt>
            <c:idx val="23"/>
            <c:bubble3D val="0"/>
          </c:dPt>
          <c:dPt>
            <c:idx val="24"/>
            <c:bubble3D val="0"/>
          </c:dPt>
          <c:dPt>
            <c:idx val="25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'[zestawienie - instytucje2017.xls]instytucja krajami SUMA'!$AL$1:$BK$1</c:f>
              <c:strCache>
                <c:ptCount val="26"/>
                <c:pt idx="0">
                  <c:v>Serbia</c:v>
                </c:pt>
                <c:pt idx="1">
                  <c:v> Łotwa</c:v>
                </c:pt>
                <c:pt idx="2">
                  <c:v>Finlandia</c:v>
                </c:pt>
                <c:pt idx="3">
                  <c:v>Wlk. Brytania</c:v>
                </c:pt>
                <c:pt idx="4">
                  <c:v>Kazachstan</c:v>
                </c:pt>
                <c:pt idx="5">
                  <c:v>Mołdowa</c:v>
                </c:pt>
                <c:pt idx="6">
                  <c:v>Bułgaria</c:v>
                </c:pt>
                <c:pt idx="7">
                  <c:v>Belgia</c:v>
                </c:pt>
                <c:pt idx="8">
                  <c:v>Chorwacja</c:v>
                </c:pt>
                <c:pt idx="9">
                  <c:v>Białoruś</c:v>
                </c:pt>
                <c:pt idx="10">
                  <c:v>Grecja</c:v>
                </c:pt>
                <c:pt idx="11">
                  <c:v>USA</c:v>
                </c:pt>
                <c:pt idx="12">
                  <c:v>Węgry</c:v>
                </c:pt>
                <c:pt idx="13">
                  <c:v>Austria</c:v>
                </c:pt>
                <c:pt idx="14">
                  <c:v>Portugalia</c:v>
                </c:pt>
                <c:pt idx="15">
                  <c:v>Francja</c:v>
                </c:pt>
                <c:pt idx="16">
                  <c:v>Rumunia</c:v>
                </c:pt>
                <c:pt idx="17">
                  <c:v>Litwa</c:v>
                </c:pt>
                <c:pt idx="18">
                  <c:v>Słowacja</c:v>
                </c:pt>
                <c:pt idx="19">
                  <c:v>Włochy</c:v>
                </c:pt>
                <c:pt idx="20">
                  <c:v>Rosja</c:v>
                </c:pt>
                <c:pt idx="21">
                  <c:v>Hiszpania</c:v>
                </c:pt>
                <c:pt idx="22">
                  <c:v>Turcja</c:v>
                </c:pt>
                <c:pt idx="23">
                  <c:v>Ukraina</c:v>
                </c:pt>
                <c:pt idx="24">
                  <c:v>Czechy</c:v>
                </c:pt>
                <c:pt idx="25">
                  <c:v>Niemcy</c:v>
                </c:pt>
              </c:strCache>
            </c:strRef>
          </c:cat>
          <c:val>
            <c:numRef>
              <c:f>'[zestawienie - instytucje2017.xls]instytucja krajami SUMA'!$AL$8:$BK$8</c:f>
            </c:numRef>
          </c:val>
        </c:ser>
        <c:ser>
          <c:idx val="7"/>
          <c:order val="7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Pt>
            <c:idx val="12"/>
            <c:bubble3D val="0"/>
          </c:dPt>
          <c:dPt>
            <c:idx val="13"/>
            <c:bubble3D val="0"/>
          </c:dPt>
          <c:dPt>
            <c:idx val="14"/>
            <c:bubble3D val="0"/>
          </c:dPt>
          <c:dPt>
            <c:idx val="15"/>
            <c:bubble3D val="0"/>
          </c:dPt>
          <c:dPt>
            <c:idx val="16"/>
            <c:bubble3D val="0"/>
          </c:dPt>
          <c:dPt>
            <c:idx val="17"/>
            <c:bubble3D val="0"/>
          </c:dPt>
          <c:dPt>
            <c:idx val="18"/>
            <c:bubble3D val="0"/>
          </c:dPt>
          <c:dPt>
            <c:idx val="19"/>
            <c:bubble3D val="0"/>
          </c:dPt>
          <c:dPt>
            <c:idx val="20"/>
            <c:bubble3D val="0"/>
          </c:dPt>
          <c:dPt>
            <c:idx val="21"/>
            <c:bubble3D val="0"/>
          </c:dPt>
          <c:dPt>
            <c:idx val="22"/>
            <c:bubble3D val="0"/>
          </c:dPt>
          <c:dPt>
            <c:idx val="23"/>
            <c:bubble3D val="0"/>
          </c:dPt>
          <c:dPt>
            <c:idx val="24"/>
            <c:bubble3D val="0"/>
          </c:dPt>
          <c:dPt>
            <c:idx val="25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'[zestawienie - instytucje2017.xls]instytucja krajami SUMA'!$AL$1:$BK$1</c:f>
              <c:strCache>
                <c:ptCount val="26"/>
                <c:pt idx="0">
                  <c:v>Serbia</c:v>
                </c:pt>
                <c:pt idx="1">
                  <c:v> Łotwa</c:v>
                </c:pt>
                <c:pt idx="2">
                  <c:v>Finlandia</c:v>
                </c:pt>
                <c:pt idx="3">
                  <c:v>Wlk. Brytania</c:v>
                </c:pt>
                <c:pt idx="4">
                  <c:v>Kazachstan</c:v>
                </c:pt>
                <c:pt idx="5">
                  <c:v>Mołdowa</c:v>
                </c:pt>
                <c:pt idx="6">
                  <c:v>Bułgaria</c:v>
                </c:pt>
                <c:pt idx="7">
                  <c:v>Belgia</c:v>
                </c:pt>
                <c:pt idx="8">
                  <c:v>Chorwacja</c:v>
                </c:pt>
                <c:pt idx="9">
                  <c:v>Białoruś</c:v>
                </c:pt>
                <c:pt idx="10">
                  <c:v>Grecja</c:v>
                </c:pt>
                <c:pt idx="11">
                  <c:v>USA</c:v>
                </c:pt>
                <c:pt idx="12">
                  <c:v>Węgry</c:v>
                </c:pt>
                <c:pt idx="13">
                  <c:v>Austria</c:v>
                </c:pt>
                <c:pt idx="14">
                  <c:v>Portugalia</c:v>
                </c:pt>
                <c:pt idx="15">
                  <c:v>Francja</c:v>
                </c:pt>
                <c:pt idx="16">
                  <c:v>Rumunia</c:v>
                </c:pt>
                <c:pt idx="17">
                  <c:v>Litwa</c:v>
                </c:pt>
                <c:pt idx="18">
                  <c:v>Słowacja</c:v>
                </c:pt>
                <c:pt idx="19">
                  <c:v>Włochy</c:v>
                </c:pt>
                <c:pt idx="20">
                  <c:v>Rosja</c:v>
                </c:pt>
                <c:pt idx="21">
                  <c:v>Hiszpania</c:v>
                </c:pt>
                <c:pt idx="22">
                  <c:v>Turcja</c:v>
                </c:pt>
                <c:pt idx="23">
                  <c:v>Ukraina</c:v>
                </c:pt>
                <c:pt idx="24">
                  <c:v>Czechy</c:v>
                </c:pt>
                <c:pt idx="25">
                  <c:v>Niemcy</c:v>
                </c:pt>
              </c:strCache>
            </c:strRef>
          </c:cat>
          <c:val>
            <c:numRef>
              <c:f>'[zestawienie - instytucje2017.xls]instytucja krajami SUMA'!$AL$9:$BK$9</c:f>
            </c:numRef>
          </c:val>
        </c:ser>
        <c:ser>
          <c:idx val="8"/>
          <c:order val="8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Pt>
            <c:idx val="12"/>
            <c:bubble3D val="0"/>
          </c:dPt>
          <c:dPt>
            <c:idx val="13"/>
            <c:bubble3D val="0"/>
          </c:dPt>
          <c:dPt>
            <c:idx val="14"/>
            <c:bubble3D val="0"/>
          </c:dPt>
          <c:dPt>
            <c:idx val="15"/>
            <c:bubble3D val="0"/>
          </c:dPt>
          <c:dPt>
            <c:idx val="16"/>
            <c:bubble3D val="0"/>
          </c:dPt>
          <c:dPt>
            <c:idx val="17"/>
            <c:bubble3D val="0"/>
          </c:dPt>
          <c:dPt>
            <c:idx val="18"/>
            <c:bubble3D val="0"/>
          </c:dPt>
          <c:dPt>
            <c:idx val="19"/>
            <c:bubble3D val="0"/>
          </c:dPt>
          <c:dPt>
            <c:idx val="20"/>
            <c:bubble3D val="0"/>
          </c:dPt>
          <c:dPt>
            <c:idx val="21"/>
            <c:bubble3D val="0"/>
          </c:dPt>
          <c:dPt>
            <c:idx val="22"/>
            <c:bubble3D val="0"/>
          </c:dPt>
          <c:dPt>
            <c:idx val="23"/>
            <c:bubble3D val="0"/>
          </c:dPt>
          <c:dPt>
            <c:idx val="24"/>
            <c:bubble3D val="0"/>
          </c:dPt>
          <c:dPt>
            <c:idx val="25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'[zestawienie - instytucje2017.xls]instytucja krajami SUMA'!$AL$1:$BK$1</c:f>
              <c:strCache>
                <c:ptCount val="26"/>
                <c:pt idx="0">
                  <c:v>Serbia</c:v>
                </c:pt>
                <c:pt idx="1">
                  <c:v> Łotwa</c:v>
                </c:pt>
                <c:pt idx="2">
                  <c:v>Finlandia</c:v>
                </c:pt>
                <c:pt idx="3">
                  <c:v>Wlk. Brytania</c:v>
                </c:pt>
                <c:pt idx="4">
                  <c:v>Kazachstan</c:v>
                </c:pt>
                <c:pt idx="5">
                  <c:v>Mołdowa</c:v>
                </c:pt>
                <c:pt idx="6">
                  <c:v>Bułgaria</c:v>
                </c:pt>
                <c:pt idx="7">
                  <c:v>Belgia</c:v>
                </c:pt>
                <c:pt idx="8">
                  <c:v>Chorwacja</c:v>
                </c:pt>
                <c:pt idx="9">
                  <c:v>Białoruś</c:v>
                </c:pt>
                <c:pt idx="10">
                  <c:v>Grecja</c:v>
                </c:pt>
                <c:pt idx="11">
                  <c:v>USA</c:v>
                </c:pt>
                <c:pt idx="12">
                  <c:v>Węgry</c:v>
                </c:pt>
                <c:pt idx="13">
                  <c:v>Austria</c:v>
                </c:pt>
                <c:pt idx="14">
                  <c:v>Portugalia</c:v>
                </c:pt>
                <c:pt idx="15">
                  <c:v>Francja</c:v>
                </c:pt>
                <c:pt idx="16">
                  <c:v>Rumunia</c:v>
                </c:pt>
                <c:pt idx="17">
                  <c:v>Litwa</c:v>
                </c:pt>
                <c:pt idx="18">
                  <c:v>Słowacja</c:v>
                </c:pt>
                <c:pt idx="19">
                  <c:v>Włochy</c:v>
                </c:pt>
                <c:pt idx="20">
                  <c:v>Rosja</c:v>
                </c:pt>
                <c:pt idx="21">
                  <c:v>Hiszpania</c:v>
                </c:pt>
                <c:pt idx="22">
                  <c:v>Turcja</c:v>
                </c:pt>
                <c:pt idx="23">
                  <c:v>Ukraina</c:v>
                </c:pt>
                <c:pt idx="24">
                  <c:v>Czechy</c:v>
                </c:pt>
                <c:pt idx="25">
                  <c:v>Niemcy</c:v>
                </c:pt>
              </c:strCache>
            </c:strRef>
          </c:cat>
          <c:val>
            <c:numRef>
              <c:f>'[zestawienie - instytucje2017.xls]instytucja krajami SUMA'!$AL$10:$BK$10</c:f>
            </c:numRef>
          </c:val>
        </c:ser>
        <c:ser>
          <c:idx val="9"/>
          <c:order val="9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Pt>
            <c:idx val="12"/>
            <c:bubble3D val="0"/>
          </c:dPt>
          <c:dPt>
            <c:idx val="13"/>
            <c:bubble3D val="0"/>
          </c:dPt>
          <c:dPt>
            <c:idx val="14"/>
            <c:bubble3D val="0"/>
          </c:dPt>
          <c:dPt>
            <c:idx val="15"/>
            <c:bubble3D val="0"/>
          </c:dPt>
          <c:dPt>
            <c:idx val="16"/>
            <c:bubble3D val="0"/>
          </c:dPt>
          <c:dPt>
            <c:idx val="17"/>
            <c:bubble3D val="0"/>
          </c:dPt>
          <c:dPt>
            <c:idx val="18"/>
            <c:bubble3D val="0"/>
          </c:dPt>
          <c:dPt>
            <c:idx val="19"/>
            <c:bubble3D val="0"/>
          </c:dPt>
          <c:dPt>
            <c:idx val="20"/>
            <c:bubble3D val="0"/>
          </c:dPt>
          <c:dPt>
            <c:idx val="21"/>
            <c:bubble3D val="0"/>
          </c:dPt>
          <c:dPt>
            <c:idx val="22"/>
            <c:bubble3D val="0"/>
          </c:dPt>
          <c:dPt>
            <c:idx val="23"/>
            <c:bubble3D val="0"/>
          </c:dPt>
          <c:dPt>
            <c:idx val="24"/>
            <c:bubble3D val="0"/>
          </c:dPt>
          <c:dPt>
            <c:idx val="25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'[zestawienie - instytucje2017.xls]instytucja krajami SUMA'!$AL$1:$BK$1</c:f>
              <c:strCache>
                <c:ptCount val="26"/>
                <c:pt idx="0">
                  <c:v>Serbia</c:v>
                </c:pt>
                <c:pt idx="1">
                  <c:v> Łotwa</c:v>
                </c:pt>
                <c:pt idx="2">
                  <c:v>Finlandia</c:v>
                </c:pt>
                <c:pt idx="3">
                  <c:v>Wlk. Brytania</c:v>
                </c:pt>
                <c:pt idx="4">
                  <c:v>Kazachstan</c:v>
                </c:pt>
                <c:pt idx="5">
                  <c:v>Mołdowa</c:v>
                </c:pt>
                <c:pt idx="6">
                  <c:v>Bułgaria</c:v>
                </c:pt>
                <c:pt idx="7">
                  <c:v>Belgia</c:v>
                </c:pt>
                <c:pt idx="8">
                  <c:v>Chorwacja</c:v>
                </c:pt>
                <c:pt idx="9">
                  <c:v>Białoruś</c:v>
                </c:pt>
                <c:pt idx="10">
                  <c:v>Grecja</c:v>
                </c:pt>
                <c:pt idx="11">
                  <c:v>USA</c:v>
                </c:pt>
                <c:pt idx="12">
                  <c:v>Węgry</c:v>
                </c:pt>
                <c:pt idx="13">
                  <c:v>Austria</c:v>
                </c:pt>
                <c:pt idx="14">
                  <c:v>Portugalia</c:v>
                </c:pt>
                <c:pt idx="15">
                  <c:v>Francja</c:v>
                </c:pt>
                <c:pt idx="16">
                  <c:v>Rumunia</c:v>
                </c:pt>
                <c:pt idx="17">
                  <c:v>Litwa</c:v>
                </c:pt>
                <c:pt idx="18">
                  <c:v>Słowacja</c:v>
                </c:pt>
                <c:pt idx="19">
                  <c:v>Włochy</c:v>
                </c:pt>
                <c:pt idx="20">
                  <c:v>Rosja</c:v>
                </c:pt>
                <c:pt idx="21">
                  <c:v>Hiszpania</c:v>
                </c:pt>
                <c:pt idx="22">
                  <c:v>Turcja</c:v>
                </c:pt>
                <c:pt idx="23">
                  <c:v>Ukraina</c:v>
                </c:pt>
                <c:pt idx="24">
                  <c:v>Czechy</c:v>
                </c:pt>
                <c:pt idx="25">
                  <c:v>Niemcy</c:v>
                </c:pt>
              </c:strCache>
            </c:strRef>
          </c:cat>
          <c:val>
            <c:numRef>
              <c:f>'[zestawienie - instytucje2017.xls]instytucja krajami SUMA'!$AL$11:$BK$11</c:f>
            </c:numRef>
          </c:val>
        </c:ser>
        <c:ser>
          <c:idx val="10"/>
          <c:order val="1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Pt>
            <c:idx val="12"/>
            <c:bubble3D val="0"/>
          </c:dPt>
          <c:dPt>
            <c:idx val="13"/>
            <c:bubble3D val="0"/>
          </c:dPt>
          <c:dPt>
            <c:idx val="14"/>
            <c:bubble3D val="0"/>
          </c:dPt>
          <c:dPt>
            <c:idx val="15"/>
            <c:bubble3D val="0"/>
          </c:dPt>
          <c:dPt>
            <c:idx val="16"/>
            <c:bubble3D val="0"/>
          </c:dPt>
          <c:dPt>
            <c:idx val="17"/>
            <c:bubble3D val="0"/>
          </c:dPt>
          <c:dPt>
            <c:idx val="18"/>
            <c:bubble3D val="0"/>
          </c:dPt>
          <c:dPt>
            <c:idx val="19"/>
            <c:bubble3D val="0"/>
          </c:dPt>
          <c:dPt>
            <c:idx val="20"/>
            <c:bubble3D val="0"/>
          </c:dPt>
          <c:dPt>
            <c:idx val="21"/>
            <c:bubble3D val="0"/>
          </c:dPt>
          <c:dPt>
            <c:idx val="22"/>
            <c:bubble3D val="0"/>
          </c:dPt>
          <c:dPt>
            <c:idx val="23"/>
            <c:bubble3D val="0"/>
          </c:dPt>
          <c:dPt>
            <c:idx val="24"/>
            <c:bubble3D val="0"/>
          </c:dPt>
          <c:dPt>
            <c:idx val="25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'[zestawienie - instytucje2017.xls]instytucja krajami SUMA'!$AL$1:$BK$1</c:f>
              <c:strCache>
                <c:ptCount val="26"/>
                <c:pt idx="0">
                  <c:v>Serbia</c:v>
                </c:pt>
                <c:pt idx="1">
                  <c:v> Łotwa</c:v>
                </c:pt>
                <c:pt idx="2">
                  <c:v>Finlandia</c:v>
                </c:pt>
                <c:pt idx="3">
                  <c:v>Wlk. Brytania</c:v>
                </c:pt>
                <c:pt idx="4">
                  <c:v>Kazachstan</c:v>
                </c:pt>
                <c:pt idx="5">
                  <c:v>Mołdowa</c:v>
                </c:pt>
                <c:pt idx="6">
                  <c:v>Bułgaria</c:v>
                </c:pt>
                <c:pt idx="7">
                  <c:v>Belgia</c:v>
                </c:pt>
                <c:pt idx="8">
                  <c:v>Chorwacja</c:v>
                </c:pt>
                <c:pt idx="9">
                  <c:v>Białoruś</c:v>
                </c:pt>
                <c:pt idx="10">
                  <c:v>Grecja</c:v>
                </c:pt>
                <c:pt idx="11">
                  <c:v>USA</c:v>
                </c:pt>
                <c:pt idx="12">
                  <c:v>Węgry</c:v>
                </c:pt>
                <c:pt idx="13">
                  <c:v>Austria</c:v>
                </c:pt>
                <c:pt idx="14">
                  <c:v>Portugalia</c:v>
                </c:pt>
                <c:pt idx="15">
                  <c:v>Francja</c:v>
                </c:pt>
                <c:pt idx="16">
                  <c:v>Rumunia</c:v>
                </c:pt>
                <c:pt idx="17">
                  <c:v>Litwa</c:v>
                </c:pt>
                <c:pt idx="18">
                  <c:v>Słowacja</c:v>
                </c:pt>
                <c:pt idx="19">
                  <c:v>Włochy</c:v>
                </c:pt>
                <c:pt idx="20">
                  <c:v>Rosja</c:v>
                </c:pt>
                <c:pt idx="21">
                  <c:v>Hiszpania</c:v>
                </c:pt>
                <c:pt idx="22">
                  <c:v>Turcja</c:v>
                </c:pt>
                <c:pt idx="23">
                  <c:v>Ukraina</c:v>
                </c:pt>
                <c:pt idx="24">
                  <c:v>Czechy</c:v>
                </c:pt>
                <c:pt idx="25">
                  <c:v>Niemcy</c:v>
                </c:pt>
              </c:strCache>
            </c:strRef>
          </c:cat>
          <c:val>
            <c:numRef>
              <c:f>'[zestawienie - instytucje2017.xls]instytucja krajami SUMA'!$AL$12:$BK$12</c:f>
            </c:numRef>
          </c:val>
        </c:ser>
        <c:ser>
          <c:idx val="11"/>
          <c:order val="11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Pt>
            <c:idx val="12"/>
            <c:bubble3D val="0"/>
          </c:dPt>
          <c:dPt>
            <c:idx val="13"/>
            <c:bubble3D val="0"/>
          </c:dPt>
          <c:dPt>
            <c:idx val="14"/>
            <c:bubble3D val="0"/>
          </c:dPt>
          <c:dPt>
            <c:idx val="15"/>
            <c:bubble3D val="0"/>
          </c:dPt>
          <c:dPt>
            <c:idx val="16"/>
            <c:bubble3D val="0"/>
          </c:dPt>
          <c:dPt>
            <c:idx val="17"/>
            <c:bubble3D val="0"/>
          </c:dPt>
          <c:dPt>
            <c:idx val="18"/>
            <c:bubble3D val="0"/>
          </c:dPt>
          <c:dPt>
            <c:idx val="19"/>
            <c:bubble3D val="0"/>
          </c:dPt>
          <c:dPt>
            <c:idx val="20"/>
            <c:bubble3D val="0"/>
          </c:dPt>
          <c:dPt>
            <c:idx val="21"/>
            <c:bubble3D val="0"/>
          </c:dPt>
          <c:dPt>
            <c:idx val="22"/>
            <c:bubble3D val="0"/>
          </c:dPt>
          <c:dPt>
            <c:idx val="23"/>
            <c:bubble3D val="0"/>
          </c:dPt>
          <c:dPt>
            <c:idx val="24"/>
            <c:bubble3D val="0"/>
          </c:dPt>
          <c:dPt>
            <c:idx val="25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'[zestawienie - instytucje2017.xls]instytucja krajami SUMA'!$AL$1:$BK$1</c:f>
              <c:strCache>
                <c:ptCount val="26"/>
                <c:pt idx="0">
                  <c:v>Serbia</c:v>
                </c:pt>
                <c:pt idx="1">
                  <c:v> Łotwa</c:v>
                </c:pt>
                <c:pt idx="2">
                  <c:v>Finlandia</c:v>
                </c:pt>
                <c:pt idx="3">
                  <c:v>Wlk. Brytania</c:v>
                </c:pt>
                <c:pt idx="4">
                  <c:v>Kazachstan</c:v>
                </c:pt>
                <c:pt idx="5">
                  <c:v>Mołdowa</c:v>
                </c:pt>
                <c:pt idx="6">
                  <c:v>Bułgaria</c:v>
                </c:pt>
                <c:pt idx="7">
                  <c:v>Belgia</c:v>
                </c:pt>
                <c:pt idx="8">
                  <c:v>Chorwacja</c:v>
                </c:pt>
                <c:pt idx="9">
                  <c:v>Białoruś</c:v>
                </c:pt>
                <c:pt idx="10">
                  <c:v>Grecja</c:v>
                </c:pt>
                <c:pt idx="11">
                  <c:v>USA</c:v>
                </c:pt>
                <c:pt idx="12">
                  <c:v>Węgry</c:v>
                </c:pt>
                <c:pt idx="13">
                  <c:v>Austria</c:v>
                </c:pt>
                <c:pt idx="14">
                  <c:v>Portugalia</c:v>
                </c:pt>
                <c:pt idx="15">
                  <c:v>Francja</c:v>
                </c:pt>
                <c:pt idx="16">
                  <c:v>Rumunia</c:v>
                </c:pt>
                <c:pt idx="17">
                  <c:v>Litwa</c:v>
                </c:pt>
                <c:pt idx="18">
                  <c:v>Słowacja</c:v>
                </c:pt>
                <c:pt idx="19">
                  <c:v>Włochy</c:v>
                </c:pt>
                <c:pt idx="20">
                  <c:v>Rosja</c:v>
                </c:pt>
                <c:pt idx="21">
                  <c:v>Hiszpania</c:v>
                </c:pt>
                <c:pt idx="22">
                  <c:v>Turcja</c:v>
                </c:pt>
                <c:pt idx="23">
                  <c:v>Ukraina</c:v>
                </c:pt>
                <c:pt idx="24">
                  <c:v>Czechy</c:v>
                </c:pt>
                <c:pt idx="25">
                  <c:v>Niemcy</c:v>
                </c:pt>
              </c:strCache>
            </c:strRef>
          </c:cat>
          <c:val>
            <c:numRef>
              <c:f>'[zestawienie - instytucje2017.xls]instytucja krajami SUMA'!$AL$13:$BK$13</c:f>
            </c:numRef>
          </c:val>
        </c:ser>
        <c:ser>
          <c:idx val="12"/>
          <c:order val="12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Pt>
            <c:idx val="12"/>
            <c:bubble3D val="0"/>
          </c:dPt>
          <c:dPt>
            <c:idx val="13"/>
            <c:bubble3D val="0"/>
          </c:dPt>
          <c:dPt>
            <c:idx val="14"/>
            <c:bubble3D val="0"/>
          </c:dPt>
          <c:dPt>
            <c:idx val="15"/>
            <c:bubble3D val="0"/>
          </c:dPt>
          <c:dPt>
            <c:idx val="16"/>
            <c:bubble3D val="0"/>
          </c:dPt>
          <c:dPt>
            <c:idx val="17"/>
            <c:bubble3D val="0"/>
          </c:dPt>
          <c:dPt>
            <c:idx val="18"/>
            <c:bubble3D val="0"/>
          </c:dPt>
          <c:dPt>
            <c:idx val="19"/>
            <c:bubble3D val="0"/>
          </c:dPt>
          <c:dPt>
            <c:idx val="20"/>
            <c:bubble3D val="0"/>
          </c:dPt>
          <c:dPt>
            <c:idx val="21"/>
            <c:bubble3D val="0"/>
          </c:dPt>
          <c:dPt>
            <c:idx val="22"/>
            <c:bubble3D val="0"/>
          </c:dPt>
          <c:dPt>
            <c:idx val="23"/>
            <c:bubble3D val="0"/>
          </c:dPt>
          <c:dPt>
            <c:idx val="24"/>
            <c:bubble3D val="0"/>
          </c:dPt>
          <c:dPt>
            <c:idx val="25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'[zestawienie - instytucje2017.xls]instytucja krajami SUMA'!$AL$1:$BK$1</c:f>
              <c:strCache>
                <c:ptCount val="26"/>
                <c:pt idx="0">
                  <c:v>Serbia</c:v>
                </c:pt>
                <c:pt idx="1">
                  <c:v> Łotwa</c:v>
                </c:pt>
                <c:pt idx="2">
                  <c:v>Finlandia</c:v>
                </c:pt>
                <c:pt idx="3">
                  <c:v>Wlk. Brytania</c:v>
                </c:pt>
                <c:pt idx="4">
                  <c:v>Kazachstan</c:v>
                </c:pt>
                <c:pt idx="5">
                  <c:v>Mołdowa</c:v>
                </c:pt>
                <c:pt idx="6">
                  <c:v>Bułgaria</c:v>
                </c:pt>
                <c:pt idx="7">
                  <c:v>Belgia</c:v>
                </c:pt>
                <c:pt idx="8">
                  <c:v>Chorwacja</c:v>
                </c:pt>
                <c:pt idx="9">
                  <c:v>Białoruś</c:v>
                </c:pt>
                <c:pt idx="10">
                  <c:v>Grecja</c:v>
                </c:pt>
                <c:pt idx="11">
                  <c:v>USA</c:v>
                </c:pt>
                <c:pt idx="12">
                  <c:v>Węgry</c:v>
                </c:pt>
                <c:pt idx="13">
                  <c:v>Austria</c:v>
                </c:pt>
                <c:pt idx="14">
                  <c:v>Portugalia</c:v>
                </c:pt>
                <c:pt idx="15">
                  <c:v>Francja</c:v>
                </c:pt>
                <c:pt idx="16">
                  <c:v>Rumunia</c:v>
                </c:pt>
                <c:pt idx="17">
                  <c:v>Litwa</c:v>
                </c:pt>
                <c:pt idx="18">
                  <c:v>Słowacja</c:v>
                </c:pt>
                <c:pt idx="19">
                  <c:v>Włochy</c:v>
                </c:pt>
                <c:pt idx="20">
                  <c:v>Rosja</c:v>
                </c:pt>
                <c:pt idx="21">
                  <c:v>Hiszpania</c:v>
                </c:pt>
                <c:pt idx="22">
                  <c:v>Turcja</c:v>
                </c:pt>
                <c:pt idx="23">
                  <c:v>Ukraina</c:v>
                </c:pt>
                <c:pt idx="24">
                  <c:v>Czechy</c:v>
                </c:pt>
                <c:pt idx="25">
                  <c:v>Niemcy</c:v>
                </c:pt>
              </c:strCache>
            </c:strRef>
          </c:cat>
          <c:val>
            <c:numRef>
              <c:f>'[zestawienie - instytucje2017.xls]instytucja krajami SUMA'!$AL$14:$BK$14</c:f>
            </c:numRef>
          </c:val>
        </c:ser>
        <c:ser>
          <c:idx val="13"/>
          <c:order val="13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Pt>
            <c:idx val="12"/>
            <c:bubble3D val="0"/>
          </c:dPt>
          <c:dPt>
            <c:idx val="13"/>
            <c:bubble3D val="0"/>
          </c:dPt>
          <c:dPt>
            <c:idx val="14"/>
            <c:bubble3D val="0"/>
          </c:dPt>
          <c:dPt>
            <c:idx val="15"/>
            <c:bubble3D val="0"/>
          </c:dPt>
          <c:dPt>
            <c:idx val="16"/>
            <c:bubble3D val="0"/>
          </c:dPt>
          <c:dPt>
            <c:idx val="17"/>
            <c:bubble3D val="0"/>
          </c:dPt>
          <c:dPt>
            <c:idx val="18"/>
            <c:bubble3D val="0"/>
          </c:dPt>
          <c:dPt>
            <c:idx val="19"/>
            <c:bubble3D val="0"/>
          </c:dPt>
          <c:dPt>
            <c:idx val="20"/>
            <c:bubble3D val="0"/>
          </c:dPt>
          <c:dPt>
            <c:idx val="21"/>
            <c:bubble3D val="0"/>
          </c:dPt>
          <c:dPt>
            <c:idx val="22"/>
            <c:bubble3D val="0"/>
          </c:dPt>
          <c:dPt>
            <c:idx val="23"/>
            <c:bubble3D val="0"/>
          </c:dPt>
          <c:dPt>
            <c:idx val="24"/>
            <c:bubble3D val="0"/>
          </c:dPt>
          <c:dPt>
            <c:idx val="25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'[zestawienie - instytucje2017.xls]instytucja krajami SUMA'!$AL$1:$BK$1</c:f>
              <c:strCache>
                <c:ptCount val="26"/>
                <c:pt idx="0">
                  <c:v>Serbia</c:v>
                </c:pt>
                <c:pt idx="1">
                  <c:v> Łotwa</c:v>
                </c:pt>
                <c:pt idx="2">
                  <c:v>Finlandia</c:v>
                </c:pt>
                <c:pt idx="3">
                  <c:v>Wlk. Brytania</c:v>
                </c:pt>
                <c:pt idx="4">
                  <c:v>Kazachstan</c:v>
                </c:pt>
                <c:pt idx="5">
                  <c:v>Mołdowa</c:v>
                </c:pt>
                <c:pt idx="6">
                  <c:v>Bułgaria</c:v>
                </c:pt>
                <c:pt idx="7">
                  <c:v>Belgia</c:v>
                </c:pt>
                <c:pt idx="8">
                  <c:v>Chorwacja</c:v>
                </c:pt>
                <c:pt idx="9">
                  <c:v>Białoruś</c:v>
                </c:pt>
                <c:pt idx="10">
                  <c:v>Grecja</c:v>
                </c:pt>
                <c:pt idx="11">
                  <c:v>USA</c:v>
                </c:pt>
                <c:pt idx="12">
                  <c:v>Węgry</c:v>
                </c:pt>
                <c:pt idx="13">
                  <c:v>Austria</c:v>
                </c:pt>
                <c:pt idx="14">
                  <c:v>Portugalia</c:v>
                </c:pt>
                <c:pt idx="15">
                  <c:v>Francja</c:v>
                </c:pt>
                <c:pt idx="16">
                  <c:v>Rumunia</c:v>
                </c:pt>
                <c:pt idx="17">
                  <c:v>Litwa</c:v>
                </c:pt>
                <c:pt idx="18">
                  <c:v>Słowacja</c:v>
                </c:pt>
                <c:pt idx="19">
                  <c:v>Włochy</c:v>
                </c:pt>
                <c:pt idx="20">
                  <c:v>Rosja</c:v>
                </c:pt>
                <c:pt idx="21">
                  <c:v>Hiszpania</c:v>
                </c:pt>
                <c:pt idx="22">
                  <c:v>Turcja</c:v>
                </c:pt>
                <c:pt idx="23">
                  <c:v>Ukraina</c:v>
                </c:pt>
                <c:pt idx="24">
                  <c:v>Czechy</c:v>
                </c:pt>
                <c:pt idx="25">
                  <c:v>Niemcy</c:v>
                </c:pt>
              </c:strCache>
            </c:strRef>
          </c:cat>
          <c:val>
            <c:numRef>
              <c:f>'[zestawienie - instytucje2017.xls]instytucja krajami SUMA'!$AL$15:$BK$15</c:f>
            </c:numRef>
          </c:val>
        </c:ser>
        <c:ser>
          <c:idx val="14"/>
          <c:order val="14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Pt>
            <c:idx val="12"/>
            <c:bubble3D val="0"/>
          </c:dPt>
          <c:dPt>
            <c:idx val="13"/>
            <c:bubble3D val="0"/>
          </c:dPt>
          <c:dPt>
            <c:idx val="14"/>
            <c:bubble3D val="0"/>
          </c:dPt>
          <c:dPt>
            <c:idx val="15"/>
            <c:bubble3D val="0"/>
          </c:dPt>
          <c:dPt>
            <c:idx val="16"/>
            <c:bubble3D val="0"/>
          </c:dPt>
          <c:dPt>
            <c:idx val="17"/>
            <c:bubble3D val="0"/>
          </c:dPt>
          <c:dPt>
            <c:idx val="18"/>
            <c:bubble3D val="0"/>
          </c:dPt>
          <c:dPt>
            <c:idx val="19"/>
            <c:bubble3D val="0"/>
          </c:dPt>
          <c:dPt>
            <c:idx val="20"/>
            <c:bubble3D val="0"/>
          </c:dPt>
          <c:dPt>
            <c:idx val="21"/>
            <c:bubble3D val="0"/>
          </c:dPt>
          <c:dPt>
            <c:idx val="22"/>
            <c:bubble3D val="0"/>
          </c:dPt>
          <c:dPt>
            <c:idx val="23"/>
            <c:bubble3D val="0"/>
          </c:dPt>
          <c:dPt>
            <c:idx val="24"/>
            <c:bubble3D val="0"/>
          </c:dPt>
          <c:dPt>
            <c:idx val="25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'[zestawienie - instytucje2017.xls]instytucja krajami SUMA'!$AL$1:$BK$1</c:f>
              <c:strCache>
                <c:ptCount val="26"/>
                <c:pt idx="0">
                  <c:v>Serbia</c:v>
                </c:pt>
                <c:pt idx="1">
                  <c:v> Łotwa</c:v>
                </c:pt>
                <c:pt idx="2">
                  <c:v>Finlandia</c:v>
                </c:pt>
                <c:pt idx="3">
                  <c:v>Wlk. Brytania</c:v>
                </c:pt>
                <c:pt idx="4">
                  <c:v>Kazachstan</c:v>
                </c:pt>
                <c:pt idx="5">
                  <c:v>Mołdowa</c:v>
                </c:pt>
                <c:pt idx="6">
                  <c:v>Bułgaria</c:v>
                </c:pt>
                <c:pt idx="7">
                  <c:v>Belgia</c:v>
                </c:pt>
                <c:pt idx="8">
                  <c:v>Chorwacja</c:v>
                </c:pt>
                <c:pt idx="9">
                  <c:v>Białoruś</c:v>
                </c:pt>
                <c:pt idx="10">
                  <c:v>Grecja</c:v>
                </c:pt>
                <c:pt idx="11">
                  <c:v>USA</c:v>
                </c:pt>
                <c:pt idx="12">
                  <c:v>Węgry</c:v>
                </c:pt>
                <c:pt idx="13">
                  <c:v>Austria</c:v>
                </c:pt>
                <c:pt idx="14">
                  <c:v>Portugalia</c:v>
                </c:pt>
                <c:pt idx="15">
                  <c:v>Francja</c:v>
                </c:pt>
                <c:pt idx="16">
                  <c:v>Rumunia</c:v>
                </c:pt>
                <c:pt idx="17">
                  <c:v>Litwa</c:v>
                </c:pt>
                <c:pt idx="18">
                  <c:v>Słowacja</c:v>
                </c:pt>
                <c:pt idx="19">
                  <c:v>Włochy</c:v>
                </c:pt>
                <c:pt idx="20">
                  <c:v>Rosja</c:v>
                </c:pt>
                <c:pt idx="21">
                  <c:v>Hiszpania</c:v>
                </c:pt>
                <c:pt idx="22">
                  <c:v>Turcja</c:v>
                </c:pt>
                <c:pt idx="23">
                  <c:v>Ukraina</c:v>
                </c:pt>
                <c:pt idx="24">
                  <c:v>Czechy</c:v>
                </c:pt>
                <c:pt idx="25">
                  <c:v>Niemcy</c:v>
                </c:pt>
              </c:strCache>
            </c:strRef>
          </c:cat>
          <c:val>
            <c:numRef>
              <c:f>'[zestawienie - instytucje2017.xls]instytucja krajami SUMA'!$AL$16:$BK$16</c:f>
            </c:numRef>
          </c:val>
        </c:ser>
        <c:ser>
          <c:idx val="15"/>
          <c:order val="1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Pt>
            <c:idx val="12"/>
            <c:bubble3D val="0"/>
          </c:dPt>
          <c:dPt>
            <c:idx val="13"/>
            <c:bubble3D val="0"/>
          </c:dPt>
          <c:dPt>
            <c:idx val="14"/>
            <c:bubble3D val="0"/>
          </c:dPt>
          <c:dPt>
            <c:idx val="15"/>
            <c:bubble3D val="0"/>
          </c:dPt>
          <c:dPt>
            <c:idx val="16"/>
            <c:bubble3D val="0"/>
          </c:dPt>
          <c:dPt>
            <c:idx val="17"/>
            <c:bubble3D val="0"/>
          </c:dPt>
          <c:dPt>
            <c:idx val="18"/>
            <c:bubble3D val="0"/>
          </c:dPt>
          <c:dPt>
            <c:idx val="19"/>
            <c:bubble3D val="0"/>
          </c:dPt>
          <c:dPt>
            <c:idx val="20"/>
            <c:bubble3D val="0"/>
          </c:dPt>
          <c:dPt>
            <c:idx val="21"/>
            <c:bubble3D val="0"/>
          </c:dPt>
          <c:dPt>
            <c:idx val="22"/>
            <c:bubble3D val="0"/>
          </c:dPt>
          <c:dPt>
            <c:idx val="23"/>
            <c:bubble3D val="0"/>
          </c:dPt>
          <c:dPt>
            <c:idx val="24"/>
            <c:bubble3D val="0"/>
          </c:dPt>
          <c:dPt>
            <c:idx val="25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'[zestawienie - instytucje2017.xls]instytucja krajami SUMA'!$AL$1:$BK$1</c:f>
              <c:strCache>
                <c:ptCount val="26"/>
                <c:pt idx="0">
                  <c:v>Serbia</c:v>
                </c:pt>
                <c:pt idx="1">
                  <c:v> Łotwa</c:v>
                </c:pt>
                <c:pt idx="2">
                  <c:v>Finlandia</c:v>
                </c:pt>
                <c:pt idx="3">
                  <c:v>Wlk. Brytania</c:v>
                </c:pt>
                <c:pt idx="4">
                  <c:v>Kazachstan</c:v>
                </c:pt>
                <c:pt idx="5">
                  <c:v>Mołdowa</c:v>
                </c:pt>
                <c:pt idx="6">
                  <c:v>Bułgaria</c:v>
                </c:pt>
                <c:pt idx="7">
                  <c:v>Belgia</c:v>
                </c:pt>
                <c:pt idx="8">
                  <c:v>Chorwacja</c:v>
                </c:pt>
                <c:pt idx="9">
                  <c:v>Białoruś</c:v>
                </c:pt>
                <c:pt idx="10">
                  <c:v>Grecja</c:v>
                </c:pt>
                <c:pt idx="11">
                  <c:v>USA</c:v>
                </c:pt>
                <c:pt idx="12">
                  <c:v>Węgry</c:v>
                </c:pt>
                <c:pt idx="13">
                  <c:v>Austria</c:v>
                </c:pt>
                <c:pt idx="14">
                  <c:v>Portugalia</c:v>
                </c:pt>
                <c:pt idx="15">
                  <c:v>Francja</c:v>
                </c:pt>
                <c:pt idx="16">
                  <c:v>Rumunia</c:v>
                </c:pt>
                <c:pt idx="17">
                  <c:v>Litwa</c:v>
                </c:pt>
                <c:pt idx="18">
                  <c:v>Słowacja</c:v>
                </c:pt>
                <c:pt idx="19">
                  <c:v>Włochy</c:v>
                </c:pt>
                <c:pt idx="20">
                  <c:v>Rosja</c:v>
                </c:pt>
                <c:pt idx="21">
                  <c:v>Hiszpania</c:v>
                </c:pt>
                <c:pt idx="22">
                  <c:v>Turcja</c:v>
                </c:pt>
                <c:pt idx="23">
                  <c:v>Ukraina</c:v>
                </c:pt>
                <c:pt idx="24">
                  <c:v>Czechy</c:v>
                </c:pt>
                <c:pt idx="25">
                  <c:v>Niemcy</c:v>
                </c:pt>
              </c:strCache>
            </c:strRef>
          </c:cat>
          <c:val>
            <c:numRef>
              <c:f>'[zestawienie - instytucje2017.xls]instytucja krajami SUMA'!$AL$17:$BK$17</c:f>
            </c:numRef>
          </c:val>
        </c:ser>
        <c:ser>
          <c:idx val="16"/>
          <c:order val="16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Pt>
            <c:idx val="12"/>
            <c:bubble3D val="0"/>
          </c:dPt>
          <c:dPt>
            <c:idx val="13"/>
            <c:bubble3D val="0"/>
          </c:dPt>
          <c:dPt>
            <c:idx val="14"/>
            <c:bubble3D val="0"/>
          </c:dPt>
          <c:dPt>
            <c:idx val="15"/>
            <c:bubble3D val="0"/>
          </c:dPt>
          <c:dPt>
            <c:idx val="16"/>
            <c:bubble3D val="0"/>
          </c:dPt>
          <c:dPt>
            <c:idx val="17"/>
            <c:bubble3D val="0"/>
          </c:dPt>
          <c:dPt>
            <c:idx val="18"/>
            <c:bubble3D val="0"/>
          </c:dPt>
          <c:dPt>
            <c:idx val="19"/>
            <c:bubble3D val="0"/>
          </c:dPt>
          <c:dPt>
            <c:idx val="20"/>
            <c:bubble3D val="0"/>
          </c:dPt>
          <c:dPt>
            <c:idx val="21"/>
            <c:bubble3D val="0"/>
          </c:dPt>
          <c:dPt>
            <c:idx val="22"/>
            <c:bubble3D val="0"/>
          </c:dPt>
          <c:dPt>
            <c:idx val="23"/>
            <c:bubble3D val="0"/>
          </c:dPt>
          <c:dPt>
            <c:idx val="24"/>
            <c:bubble3D val="0"/>
          </c:dPt>
          <c:dPt>
            <c:idx val="25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'[zestawienie - instytucje2017.xls]instytucja krajami SUMA'!$AL$1:$BK$1</c:f>
              <c:strCache>
                <c:ptCount val="26"/>
                <c:pt idx="0">
                  <c:v>Serbia</c:v>
                </c:pt>
                <c:pt idx="1">
                  <c:v> Łotwa</c:v>
                </c:pt>
                <c:pt idx="2">
                  <c:v>Finlandia</c:v>
                </c:pt>
                <c:pt idx="3">
                  <c:v>Wlk. Brytania</c:v>
                </c:pt>
                <c:pt idx="4">
                  <c:v>Kazachstan</c:v>
                </c:pt>
                <c:pt idx="5">
                  <c:v>Mołdowa</c:v>
                </c:pt>
                <c:pt idx="6">
                  <c:v>Bułgaria</c:v>
                </c:pt>
                <c:pt idx="7">
                  <c:v>Belgia</c:v>
                </c:pt>
                <c:pt idx="8">
                  <c:v>Chorwacja</c:v>
                </c:pt>
                <c:pt idx="9">
                  <c:v>Białoruś</c:v>
                </c:pt>
                <c:pt idx="10">
                  <c:v>Grecja</c:v>
                </c:pt>
                <c:pt idx="11">
                  <c:v>USA</c:v>
                </c:pt>
                <c:pt idx="12">
                  <c:v>Węgry</c:v>
                </c:pt>
                <c:pt idx="13">
                  <c:v>Austria</c:v>
                </c:pt>
                <c:pt idx="14">
                  <c:v>Portugalia</c:v>
                </c:pt>
                <c:pt idx="15">
                  <c:v>Francja</c:v>
                </c:pt>
                <c:pt idx="16">
                  <c:v>Rumunia</c:v>
                </c:pt>
                <c:pt idx="17">
                  <c:v>Litwa</c:v>
                </c:pt>
                <c:pt idx="18">
                  <c:v>Słowacja</c:v>
                </c:pt>
                <c:pt idx="19">
                  <c:v>Włochy</c:v>
                </c:pt>
                <c:pt idx="20">
                  <c:v>Rosja</c:v>
                </c:pt>
                <c:pt idx="21">
                  <c:v>Hiszpania</c:v>
                </c:pt>
                <c:pt idx="22">
                  <c:v>Turcja</c:v>
                </c:pt>
                <c:pt idx="23">
                  <c:v>Ukraina</c:v>
                </c:pt>
                <c:pt idx="24">
                  <c:v>Czechy</c:v>
                </c:pt>
                <c:pt idx="25">
                  <c:v>Niemcy</c:v>
                </c:pt>
              </c:strCache>
            </c:strRef>
          </c:cat>
          <c:val>
            <c:numRef>
              <c:f>'[zestawienie - instytucje2017.xls]instytucja krajami SUMA'!$AL$18:$BK$18</c:f>
            </c:numRef>
          </c:val>
        </c:ser>
        <c:ser>
          <c:idx val="17"/>
          <c:order val="17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Pt>
            <c:idx val="12"/>
            <c:bubble3D val="0"/>
          </c:dPt>
          <c:dPt>
            <c:idx val="13"/>
            <c:bubble3D val="0"/>
          </c:dPt>
          <c:dPt>
            <c:idx val="14"/>
            <c:bubble3D val="0"/>
          </c:dPt>
          <c:dPt>
            <c:idx val="15"/>
            <c:bubble3D val="0"/>
          </c:dPt>
          <c:dPt>
            <c:idx val="16"/>
            <c:bubble3D val="0"/>
          </c:dPt>
          <c:dPt>
            <c:idx val="17"/>
            <c:bubble3D val="0"/>
          </c:dPt>
          <c:dPt>
            <c:idx val="18"/>
            <c:bubble3D val="0"/>
          </c:dPt>
          <c:dPt>
            <c:idx val="19"/>
            <c:bubble3D val="0"/>
          </c:dPt>
          <c:dPt>
            <c:idx val="20"/>
            <c:bubble3D val="0"/>
          </c:dPt>
          <c:dPt>
            <c:idx val="21"/>
            <c:bubble3D val="0"/>
          </c:dPt>
          <c:dPt>
            <c:idx val="22"/>
            <c:bubble3D val="0"/>
          </c:dPt>
          <c:dPt>
            <c:idx val="23"/>
            <c:bubble3D val="0"/>
          </c:dPt>
          <c:dPt>
            <c:idx val="24"/>
            <c:bubble3D val="0"/>
          </c:dPt>
          <c:dPt>
            <c:idx val="25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'[zestawienie - instytucje2017.xls]instytucja krajami SUMA'!$AL$1:$BK$1</c:f>
              <c:strCache>
                <c:ptCount val="26"/>
                <c:pt idx="0">
                  <c:v>Serbia</c:v>
                </c:pt>
                <c:pt idx="1">
                  <c:v> Łotwa</c:v>
                </c:pt>
                <c:pt idx="2">
                  <c:v>Finlandia</c:v>
                </c:pt>
                <c:pt idx="3">
                  <c:v>Wlk. Brytania</c:v>
                </c:pt>
                <c:pt idx="4">
                  <c:v>Kazachstan</c:v>
                </c:pt>
                <c:pt idx="5">
                  <c:v>Mołdowa</c:v>
                </c:pt>
                <c:pt idx="6">
                  <c:v>Bułgaria</c:v>
                </c:pt>
                <c:pt idx="7">
                  <c:v>Belgia</c:v>
                </c:pt>
                <c:pt idx="8">
                  <c:v>Chorwacja</c:v>
                </c:pt>
                <c:pt idx="9">
                  <c:v>Białoruś</c:v>
                </c:pt>
                <c:pt idx="10">
                  <c:v>Grecja</c:v>
                </c:pt>
                <c:pt idx="11">
                  <c:v>USA</c:v>
                </c:pt>
                <c:pt idx="12">
                  <c:v>Węgry</c:v>
                </c:pt>
                <c:pt idx="13">
                  <c:v>Austria</c:v>
                </c:pt>
                <c:pt idx="14">
                  <c:v>Portugalia</c:v>
                </c:pt>
                <c:pt idx="15">
                  <c:v>Francja</c:v>
                </c:pt>
                <c:pt idx="16">
                  <c:v>Rumunia</c:v>
                </c:pt>
                <c:pt idx="17">
                  <c:v>Litwa</c:v>
                </c:pt>
                <c:pt idx="18">
                  <c:v>Słowacja</c:v>
                </c:pt>
                <c:pt idx="19">
                  <c:v>Włochy</c:v>
                </c:pt>
                <c:pt idx="20">
                  <c:v>Rosja</c:v>
                </c:pt>
                <c:pt idx="21">
                  <c:v>Hiszpania</c:v>
                </c:pt>
                <c:pt idx="22">
                  <c:v>Turcja</c:v>
                </c:pt>
                <c:pt idx="23">
                  <c:v>Ukraina</c:v>
                </c:pt>
                <c:pt idx="24">
                  <c:v>Czechy</c:v>
                </c:pt>
                <c:pt idx="25">
                  <c:v>Niemcy</c:v>
                </c:pt>
              </c:strCache>
            </c:strRef>
          </c:cat>
          <c:val>
            <c:numRef>
              <c:f>'[zestawienie - instytucje2017.xls]instytucja krajami SUMA'!$AL$19:$BK$19</c:f>
            </c:numRef>
          </c:val>
        </c:ser>
        <c:ser>
          <c:idx val="18"/>
          <c:order val="18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Pt>
            <c:idx val="12"/>
            <c:bubble3D val="0"/>
          </c:dPt>
          <c:dPt>
            <c:idx val="13"/>
            <c:bubble3D val="0"/>
          </c:dPt>
          <c:dPt>
            <c:idx val="14"/>
            <c:bubble3D val="0"/>
          </c:dPt>
          <c:dPt>
            <c:idx val="15"/>
            <c:bubble3D val="0"/>
          </c:dPt>
          <c:dPt>
            <c:idx val="16"/>
            <c:bubble3D val="0"/>
          </c:dPt>
          <c:dPt>
            <c:idx val="17"/>
            <c:bubble3D val="0"/>
          </c:dPt>
          <c:dPt>
            <c:idx val="18"/>
            <c:bubble3D val="0"/>
          </c:dPt>
          <c:dPt>
            <c:idx val="19"/>
            <c:bubble3D val="0"/>
          </c:dPt>
          <c:dPt>
            <c:idx val="20"/>
            <c:bubble3D val="0"/>
          </c:dPt>
          <c:dPt>
            <c:idx val="21"/>
            <c:bubble3D val="0"/>
          </c:dPt>
          <c:dPt>
            <c:idx val="22"/>
            <c:bubble3D val="0"/>
          </c:dPt>
          <c:dPt>
            <c:idx val="23"/>
            <c:bubble3D val="0"/>
          </c:dPt>
          <c:dPt>
            <c:idx val="24"/>
            <c:bubble3D val="0"/>
          </c:dPt>
          <c:dPt>
            <c:idx val="25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'[zestawienie - instytucje2017.xls]instytucja krajami SUMA'!$AL$1:$BK$1</c:f>
              <c:strCache>
                <c:ptCount val="26"/>
                <c:pt idx="0">
                  <c:v>Serbia</c:v>
                </c:pt>
                <c:pt idx="1">
                  <c:v> Łotwa</c:v>
                </c:pt>
                <c:pt idx="2">
                  <c:v>Finlandia</c:v>
                </c:pt>
                <c:pt idx="3">
                  <c:v>Wlk. Brytania</c:v>
                </c:pt>
                <c:pt idx="4">
                  <c:v>Kazachstan</c:v>
                </c:pt>
                <c:pt idx="5">
                  <c:v>Mołdowa</c:v>
                </c:pt>
                <c:pt idx="6">
                  <c:v>Bułgaria</c:v>
                </c:pt>
                <c:pt idx="7">
                  <c:v>Belgia</c:v>
                </c:pt>
                <c:pt idx="8">
                  <c:v>Chorwacja</c:v>
                </c:pt>
                <c:pt idx="9">
                  <c:v>Białoruś</c:v>
                </c:pt>
                <c:pt idx="10">
                  <c:v>Grecja</c:v>
                </c:pt>
                <c:pt idx="11">
                  <c:v>USA</c:v>
                </c:pt>
                <c:pt idx="12">
                  <c:v>Węgry</c:v>
                </c:pt>
                <c:pt idx="13">
                  <c:v>Austria</c:v>
                </c:pt>
                <c:pt idx="14">
                  <c:v>Portugalia</c:v>
                </c:pt>
                <c:pt idx="15">
                  <c:v>Francja</c:v>
                </c:pt>
                <c:pt idx="16">
                  <c:v>Rumunia</c:v>
                </c:pt>
                <c:pt idx="17">
                  <c:v>Litwa</c:v>
                </c:pt>
                <c:pt idx="18">
                  <c:v>Słowacja</c:v>
                </c:pt>
                <c:pt idx="19">
                  <c:v>Włochy</c:v>
                </c:pt>
                <c:pt idx="20">
                  <c:v>Rosja</c:v>
                </c:pt>
                <c:pt idx="21">
                  <c:v>Hiszpania</c:v>
                </c:pt>
                <c:pt idx="22">
                  <c:v>Turcja</c:v>
                </c:pt>
                <c:pt idx="23">
                  <c:v>Ukraina</c:v>
                </c:pt>
                <c:pt idx="24">
                  <c:v>Czechy</c:v>
                </c:pt>
                <c:pt idx="25">
                  <c:v>Niemcy</c:v>
                </c:pt>
              </c:strCache>
            </c:strRef>
          </c:cat>
          <c:val>
            <c:numRef>
              <c:f>'[zestawienie - instytucje2017.xls]instytucja krajami SUMA'!$AL$20:$BK$20</c:f>
            </c:numRef>
          </c:val>
        </c:ser>
        <c:ser>
          <c:idx val="19"/>
          <c:order val="19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Pt>
            <c:idx val="12"/>
            <c:bubble3D val="0"/>
          </c:dPt>
          <c:dPt>
            <c:idx val="13"/>
            <c:bubble3D val="0"/>
          </c:dPt>
          <c:dPt>
            <c:idx val="14"/>
            <c:bubble3D val="0"/>
          </c:dPt>
          <c:dPt>
            <c:idx val="15"/>
            <c:bubble3D val="0"/>
          </c:dPt>
          <c:dPt>
            <c:idx val="16"/>
            <c:bubble3D val="0"/>
          </c:dPt>
          <c:dPt>
            <c:idx val="17"/>
            <c:bubble3D val="0"/>
          </c:dPt>
          <c:dPt>
            <c:idx val="18"/>
            <c:bubble3D val="0"/>
          </c:dPt>
          <c:dPt>
            <c:idx val="19"/>
            <c:bubble3D val="0"/>
          </c:dPt>
          <c:dPt>
            <c:idx val="20"/>
            <c:bubble3D val="0"/>
          </c:dPt>
          <c:dPt>
            <c:idx val="21"/>
            <c:bubble3D val="0"/>
          </c:dPt>
          <c:dPt>
            <c:idx val="22"/>
            <c:bubble3D val="0"/>
          </c:dPt>
          <c:dPt>
            <c:idx val="23"/>
            <c:bubble3D val="0"/>
          </c:dPt>
          <c:dPt>
            <c:idx val="24"/>
            <c:bubble3D val="0"/>
          </c:dPt>
          <c:dPt>
            <c:idx val="25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'[zestawienie - instytucje2017.xls]instytucja krajami SUMA'!$AL$1:$BK$1</c:f>
              <c:strCache>
                <c:ptCount val="26"/>
                <c:pt idx="0">
                  <c:v>Serbia</c:v>
                </c:pt>
                <c:pt idx="1">
                  <c:v> Łotwa</c:v>
                </c:pt>
                <c:pt idx="2">
                  <c:v>Finlandia</c:v>
                </c:pt>
                <c:pt idx="3">
                  <c:v>Wlk. Brytania</c:v>
                </c:pt>
                <c:pt idx="4">
                  <c:v>Kazachstan</c:v>
                </c:pt>
                <c:pt idx="5">
                  <c:v>Mołdowa</c:v>
                </c:pt>
                <c:pt idx="6">
                  <c:v>Bułgaria</c:v>
                </c:pt>
                <c:pt idx="7">
                  <c:v>Belgia</c:v>
                </c:pt>
                <c:pt idx="8">
                  <c:v>Chorwacja</c:v>
                </c:pt>
                <c:pt idx="9">
                  <c:v>Białoruś</c:v>
                </c:pt>
                <c:pt idx="10">
                  <c:v>Grecja</c:v>
                </c:pt>
                <c:pt idx="11">
                  <c:v>USA</c:v>
                </c:pt>
                <c:pt idx="12">
                  <c:v>Węgry</c:v>
                </c:pt>
                <c:pt idx="13">
                  <c:v>Austria</c:v>
                </c:pt>
                <c:pt idx="14">
                  <c:v>Portugalia</c:v>
                </c:pt>
                <c:pt idx="15">
                  <c:v>Francja</c:v>
                </c:pt>
                <c:pt idx="16">
                  <c:v>Rumunia</c:v>
                </c:pt>
                <c:pt idx="17">
                  <c:v>Litwa</c:v>
                </c:pt>
                <c:pt idx="18">
                  <c:v>Słowacja</c:v>
                </c:pt>
                <c:pt idx="19">
                  <c:v>Włochy</c:v>
                </c:pt>
                <c:pt idx="20">
                  <c:v>Rosja</c:v>
                </c:pt>
                <c:pt idx="21">
                  <c:v>Hiszpania</c:v>
                </c:pt>
                <c:pt idx="22">
                  <c:v>Turcja</c:v>
                </c:pt>
                <c:pt idx="23">
                  <c:v>Ukraina</c:v>
                </c:pt>
                <c:pt idx="24">
                  <c:v>Czechy</c:v>
                </c:pt>
                <c:pt idx="25">
                  <c:v>Niemcy</c:v>
                </c:pt>
              </c:strCache>
            </c:strRef>
          </c:cat>
          <c:val>
            <c:numRef>
              <c:f>'[zestawienie - instytucje2017.xls]instytucja krajami SUMA'!$AL$21:$BK$21</c:f>
            </c:numRef>
          </c:val>
        </c:ser>
        <c:ser>
          <c:idx val="20"/>
          <c:order val="2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Pt>
            <c:idx val="12"/>
            <c:bubble3D val="0"/>
          </c:dPt>
          <c:dPt>
            <c:idx val="13"/>
            <c:bubble3D val="0"/>
          </c:dPt>
          <c:dPt>
            <c:idx val="14"/>
            <c:bubble3D val="0"/>
          </c:dPt>
          <c:dPt>
            <c:idx val="15"/>
            <c:bubble3D val="0"/>
          </c:dPt>
          <c:dPt>
            <c:idx val="16"/>
            <c:bubble3D val="0"/>
          </c:dPt>
          <c:dPt>
            <c:idx val="17"/>
            <c:bubble3D val="0"/>
          </c:dPt>
          <c:dPt>
            <c:idx val="18"/>
            <c:bubble3D val="0"/>
          </c:dPt>
          <c:dPt>
            <c:idx val="19"/>
            <c:bubble3D val="0"/>
          </c:dPt>
          <c:dPt>
            <c:idx val="20"/>
            <c:bubble3D val="0"/>
          </c:dPt>
          <c:dPt>
            <c:idx val="21"/>
            <c:bubble3D val="0"/>
          </c:dPt>
          <c:dPt>
            <c:idx val="22"/>
            <c:bubble3D val="0"/>
          </c:dPt>
          <c:dPt>
            <c:idx val="23"/>
            <c:bubble3D val="0"/>
          </c:dPt>
          <c:dPt>
            <c:idx val="24"/>
            <c:bubble3D val="0"/>
          </c:dPt>
          <c:dPt>
            <c:idx val="25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'[zestawienie - instytucje2017.xls]instytucja krajami SUMA'!$AL$1:$BK$1</c:f>
              <c:strCache>
                <c:ptCount val="26"/>
                <c:pt idx="0">
                  <c:v>Serbia</c:v>
                </c:pt>
                <c:pt idx="1">
                  <c:v> Łotwa</c:v>
                </c:pt>
                <c:pt idx="2">
                  <c:v>Finlandia</c:v>
                </c:pt>
                <c:pt idx="3">
                  <c:v>Wlk. Brytania</c:v>
                </c:pt>
                <c:pt idx="4">
                  <c:v>Kazachstan</c:v>
                </c:pt>
                <c:pt idx="5">
                  <c:v>Mołdowa</c:v>
                </c:pt>
                <c:pt idx="6">
                  <c:v>Bułgaria</c:v>
                </c:pt>
                <c:pt idx="7">
                  <c:v>Belgia</c:v>
                </c:pt>
                <c:pt idx="8">
                  <c:v>Chorwacja</c:v>
                </c:pt>
                <c:pt idx="9">
                  <c:v>Białoruś</c:v>
                </c:pt>
                <c:pt idx="10">
                  <c:v>Grecja</c:v>
                </c:pt>
                <c:pt idx="11">
                  <c:v>USA</c:v>
                </c:pt>
                <c:pt idx="12">
                  <c:v>Węgry</c:v>
                </c:pt>
                <c:pt idx="13">
                  <c:v>Austria</c:v>
                </c:pt>
                <c:pt idx="14">
                  <c:v>Portugalia</c:v>
                </c:pt>
                <c:pt idx="15">
                  <c:v>Francja</c:v>
                </c:pt>
                <c:pt idx="16">
                  <c:v>Rumunia</c:v>
                </c:pt>
                <c:pt idx="17">
                  <c:v>Litwa</c:v>
                </c:pt>
                <c:pt idx="18">
                  <c:v>Słowacja</c:v>
                </c:pt>
                <c:pt idx="19">
                  <c:v>Włochy</c:v>
                </c:pt>
                <c:pt idx="20">
                  <c:v>Rosja</c:v>
                </c:pt>
                <c:pt idx="21">
                  <c:v>Hiszpania</c:v>
                </c:pt>
                <c:pt idx="22">
                  <c:v>Turcja</c:v>
                </c:pt>
                <c:pt idx="23">
                  <c:v>Ukraina</c:v>
                </c:pt>
                <c:pt idx="24">
                  <c:v>Czechy</c:v>
                </c:pt>
                <c:pt idx="25">
                  <c:v>Niemcy</c:v>
                </c:pt>
              </c:strCache>
            </c:strRef>
          </c:cat>
          <c:val>
            <c:numRef>
              <c:f>'[zestawienie - instytucje2017.xls]instytucja krajami SUMA'!$AL$22:$BK$22</c:f>
            </c:numRef>
          </c:val>
        </c:ser>
        <c:ser>
          <c:idx val="21"/>
          <c:order val="21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Pt>
            <c:idx val="12"/>
            <c:bubble3D val="0"/>
          </c:dPt>
          <c:dPt>
            <c:idx val="13"/>
            <c:bubble3D val="0"/>
          </c:dPt>
          <c:dPt>
            <c:idx val="14"/>
            <c:bubble3D val="0"/>
          </c:dPt>
          <c:dPt>
            <c:idx val="15"/>
            <c:bubble3D val="0"/>
          </c:dPt>
          <c:dPt>
            <c:idx val="16"/>
            <c:bubble3D val="0"/>
          </c:dPt>
          <c:dPt>
            <c:idx val="17"/>
            <c:bubble3D val="0"/>
          </c:dPt>
          <c:dPt>
            <c:idx val="18"/>
            <c:bubble3D val="0"/>
          </c:dPt>
          <c:dPt>
            <c:idx val="19"/>
            <c:bubble3D val="0"/>
          </c:dPt>
          <c:dPt>
            <c:idx val="20"/>
            <c:bubble3D val="0"/>
          </c:dPt>
          <c:dPt>
            <c:idx val="21"/>
            <c:bubble3D val="0"/>
          </c:dPt>
          <c:dPt>
            <c:idx val="22"/>
            <c:bubble3D val="0"/>
          </c:dPt>
          <c:dPt>
            <c:idx val="23"/>
            <c:bubble3D val="0"/>
          </c:dPt>
          <c:dPt>
            <c:idx val="24"/>
            <c:bubble3D val="0"/>
          </c:dPt>
          <c:dPt>
            <c:idx val="25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'[zestawienie - instytucje2017.xls]instytucja krajami SUMA'!$AL$1:$BK$1</c:f>
              <c:strCache>
                <c:ptCount val="26"/>
                <c:pt idx="0">
                  <c:v>Serbia</c:v>
                </c:pt>
                <c:pt idx="1">
                  <c:v> Łotwa</c:v>
                </c:pt>
                <c:pt idx="2">
                  <c:v>Finlandia</c:v>
                </c:pt>
                <c:pt idx="3">
                  <c:v>Wlk. Brytania</c:v>
                </c:pt>
                <c:pt idx="4">
                  <c:v>Kazachstan</c:v>
                </c:pt>
                <c:pt idx="5">
                  <c:v>Mołdowa</c:v>
                </c:pt>
                <c:pt idx="6">
                  <c:v>Bułgaria</c:v>
                </c:pt>
                <c:pt idx="7">
                  <c:v>Belgia</c:v>
                </c:pt>
                <c:pt idx="8">
                  <c:v>Chorwacja</c:v>
                </c:pt>
                <c:pt idx="9">
                  <c:v>Białoruś</c:v>
                </c:pt>
                <c:pt idx="10">
                  <c:v>Grecja</c:v>
                </c:pt>
                <c:pt idx="11">
                  <c:v>USA</c:v>
                </c:pt>
                <c:pt idx="12">
                  <c:v>Węgry</c:v>
                </c:pt>
                <c:pt idx="13">
                  <c:v>Austria</c:v>
                </c:pt>
                <c:pt idx="14">
                  <c:v>Portugalia</c:v>
                </c:pt>
                <c:pt idx="15">
                  <c:v>Francja</c:v>
                </c:pt>
                <c:pt idx="16">
                  <c:v>Rumunia</c:v>
                </c:pt>
                <c:pt idx="17">
                  <c:v>Litwa</c:v>
                </c:pt>
                <c:pt idx="18">
                  <c:v>Słowacja</c:v>
                </c:pt>
                <c:pt idx="19">
                  <c:v>Włochy</c:v>
                </c:pt>
                <c:pt idx="20">
                  <c:v>Rosja</c:v>
                </c:pt>
                <c:pt idx="21">
                  <c:v>Hiszpania</c:v>
                </c:pt>
                <c:pt idx="22">
                  <c:v>Turcja</c:v>
                </c:pt>
                <c:pt idx="23">
                  <c:v>Ukraina</c:v>
                </c:pt>
                <c:pt idx="24">
                  <c:v>Czechy</c:v>
                </c:pt>
                <c:pt idx="25">
                  <c:v>Niemcy</c:v>
                </c:pt>
              </c:strCache>
            </c:strRef>
          </c:cat>
          <c:val>
            <c:numRef>
              <c:f>'[zestawienie - instytucje2017.xls]instytucja krajami SUMA'!$AL$23:$BK$23</c:f>
            </c:numRef>
          </c:val>
        </c:ser>
        <c:ser>
          <c:idx val="22"/>
          <c:order val="22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Pt>
            <c:idx val="12"/>
            <c:bubble3D val="0"/>
          </c:dPt>
          <c:dPt>
            <c:idx val="13"/>
            <c:bubble3D val="0"/>
          </c:dPt>
          <c:dPt>
            <c:idx val="14"/>
            <c:bubble3D val="0"/>
          </c:dPt>
          <c:dPt>
            <c:idx val="15"/>
            <c:bubble3D val="0"/>
          </c:dPt>
          <c:dPt>
            <c:idx val="16"/>
            <c:bubble3D val="0"/>
          </c:dPt>
          <c:dPt>
            <c:idx val="17"/>
            <c:bubble3D val="0"/>
          </c:dPt>
          <c:dPt>
            <c:idx val="18"/>
            <c:bubble3D val="0"/>
          </c:dPt>
          <c:dPt>
            <c:idx val="19"/>
            <c:bubble3D val="0"/>
          </c:dPt>
          <c:dPt>
            <c:idx val="20"/>
            <c:bubble3D val="0"/>
          </c:dPt>
          <c:dPt>
            <c:idx val="21"/>
            <c:bubble3D val="0"/>
          </c:dPt>
          <c:dPt>
            <c:idx val="22"/>
            <c:bubble3D val="0"/>
          </c:dPt>
          <c:dPt>
            <c:idx val="23"/>
            <c:bubble3D val="0"/>
          </c:dPt>
          <c:dPt>
            <c:idx val="24"/>
            <c:bubble3D val="0"/>
          </c:dPt>
          <c:dPt>
            <c:idx val="25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'[zestawienie - instytucje2017.xls]instytucja krajami SUMA'!$AL$1:$BK$1</c:f>
              <c:strCache>
                <c:ptCount val="26"/>
                <c:pt idx="0">
                  <c:v>Serbia</c:v>
                </c:pt>
                <c:pt idx="1">
                  <c:v> Łotwa</c:v>
                </c:pt>
                <c:pt idx="2">
                  <c:v>Finlandia</c:v>
                </c:pt>
                <c:pt idx="3">
                  <c:v>Wlk. Brytania</c:v>
                </c:pt>
                <c:pt idx="4">
                  <c:v>Kazachstan</c:v>
                </c:pt>
                <c:pt idx="5">
                  <c:v>Mołdowa</c:v>
                </c:pt>
                <c:pt idx="6">
                  <c:v>Bułgaria</c:v>
                </c:pt>
                <c:pt idx="7">
                  <c:v>Belgia</c:v>
                </c:pt>
                <c:pt idx="8">
                  <c:v>Chorwacja</c:v>
                </c:pt>
                <c:pt idx="9">
                  <c:v>Białoruś</c:v>
                </c:pt>
                <c:pt idx="10">
                  <c:v>Grecja</c:v>
                </c:pt>
                <c:pt idx="11">
                  <c:v>USA</c:v>
                </c:pt>
                <c:pt idx="12">
                  <c:v>Węgry</c:v>
                </c:pt>
                <c:pt idx="13">
                  <c:v>Austria</c:v>
                </c:pt>
                <c:pt idx="14">
                  <c:v>Portugalia</c:v>
                </c:pt>
                <c:pt idx="15">
                  <c:v>Francja</c:v>
                </c:pt>
                <c:pt idx="16">
                  <c:v>Rumunia</c:v>
                </c:pt>
                <c:pt idx="17">
                  <c:v>Litwa</c:v>
                </c:pt>
                <c:pt idx="18">
                  <c:v>Słowacja</c:v>
                </c:pt>
                <c:pt idx="19">
                  <c:v>Włochy</c:v>
                </c:pt>
                <c:pt idx="20">
                  <c:v>Rosja</c:v>
                </c:pt>
                <c:pt idx="21">
                  <c:v>Hiszpania</c:v>
                </c:pt>
                <c:pt idx="22">
                  <c:v>Turcja</c:v>
                </c:pt>
                <c:pt idx="23">
                  <c:v>Ukraina</c:v>
                </c:pt>
                <c:pt idx="24">
                  <c:v>Czechy</c:v>
                </c:pt>
                <c:pt idx="25">
                  <c:v>Niemcy</c:v>
                </c:pt>
              </c:strCache>
            </c:strRef>
          </c:cat>
          <c:val>
            <c:numRef>
              <c:f>'[zestawienie - instytucje2017.xls]instytucja krajami SUMA'!$AL$24:$BK$24</c:f>
            </c:numRef>
          </c:val>
        </c:ser>
        <c:ser>
          <c:idx val="23"/>
          <c:order val="23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0"/>
            <c:bubble3D val="0"/>
            <c:spPr>
              <a:solidFill>
                <a:schemeClr val="accent3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1"/>
            <c:bubble3D val="0"/>
            <c:spPr>
              <a:solidFill>
                <a:schemeClr val="accent4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2"/>
            <c:bubble3D val="0"/>
            <c:spPr>
              <a:solidFill>
                <a:schemeClr val="accent5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3"/>
            <c:bubble3D val="0"/>
            <c:spPr>
              <a:solidFill>
                <a:schemeClr val="accent6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5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21932590002004274"/>
                  <c:y val="-3.1342860853658726E-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23844236967139587"/>
                  <c:y val="-4.405980023816193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24754455218449595"/>
                  <c:y val="-8.770508605594770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9838648528816435"/>
                  <c:y val="-0.1192178293858284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0013365633614568"/>
                  <c:y val="-0.1702082899949792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6416403744947727E-3"/>
                  <c:y val="-0.1323590089293953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9.3190381027654437E-2"/>
                  <c:y val="-0.1188817062355614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12109949471907537"/>
                  <c:y val="-0.1011130071369471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.13049849101139721"/>
                  <c:y val="-8.221049849143426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.13760723029372265"/>
                  <c:y val="-5.702034413129605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.14238801462508746"/>
                  <c:y val="-4.057079935997397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0.13824509659026399"/>
                  <c:y val="-2.414221340770064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0.14026536351738925"/>
                  <c:y val="-1.26337884316703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0.10238482315167638"/>
                  <c:y val="-6.4647008128580789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7.2512632023115697E-2"/>
                  <c:y val="4.2583940852335732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4.9079934628343286E-2"/>
                  <c:y val="4.4392030018033969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3.3474593515525869E-2"/>
                  <c:y val="9.8443885890178912E-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3.4403654986730654E-2"/>
                  <c:y val="-2.9670805772746968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3.3449586500710046E-2"/>
                  <c:y val="2.057405266919945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2.4363579505171686E-2"/>
                  <c:y val="8.33441516292353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'[zestawienie - instytucje2017.xls]instytucja krajami SUMA'!$AL$1:$BK$1</c:f>
              <c:strCache>
                <c:ptCount val="26"/>
                <c:pt idx="0">
                  <c:v>Serbia</c:v>
                </c:pt>
                <c:pt idx="1">
                  <c:v> Łotwa</c:v>
                </c:pt>
                <c:pt idx="2">
                  <c:v>Finlandia</c:v>
                </c:pt>
                <c:pt idx="3">
                  <c:v>Wlk. Brytania</c:v>
                </c:pt>
                <c:pt idx="4">
                  <c:v>Kazachstan</c:v>
                </c:pt>
                <c:pt idx="5">
                  <c:v>Mołdowa</c:v>
                </c:pt>
                <c:pt idx="6">
                  <c:v>Bułgaria</c:v>
                </c:pt>
                <c:pt idx="7">
                  <c:v>Belgia</c:v>
                </c:pt>
                <c:pt idx="8">
                  <c:v>Chorwacja</c:v>
                </c:pt>
                <c:pt idx="9">
                  <c:v>Białoruś</c:v>
                </c:pt>
                <c:pt idx="10">
                  <c:v>Grecja</c:v>
                </c:pt>
                <c:pt idx="11">
                  <c:v>USA</c:v>
                </c:pt>
                <c:pt idx="12">
                  <c:v>Węgry</c:v>
                </c:pt>
                <c:pt idx="13">
                  <c:v>Austria</c:v>
                </c:pt>
                <c:pt idx="14">
                  <c:v>Portugalia</c:v>
                </c:pt>
                <c:pt idx="15">
                  <c:v>Francja</c:v>
                </c:pt>
                <c:pt idx="16">
                  <c:v>Rumunia</c:v>
                </c:pt>
                <c:pt idx="17">
                  <c:v>Litwa</c:v>
                </c:pt>
                <c:pt idx="18">
                  <c:v>Słowacja</c:v>
                </c:pt>
                <c:pt idx="19">
                  <c:v>Włochy</c:v>
                </c:pt>
                <c:pt idx="20">
                  <c:v>Rosja</c:v>
                </c:pt>
                <c:pt idx="21">
                  <c:v>Hiszpania</c:v>
                </c:pt>
                <c:pt idx="22">
                  <c:v>Turcja</c:v>
                </c:pt>
                <c:pt idx="23">
                  <c:v>Ukraina</c:v>
                </c:pt>
                <c:pt idx="24">
                  <c:v>Czechy</c:v>
                </c:pt>
                <c:pt idx="25">
                  <c:v>Niemcy</c:v>
                </c:pt>
              </c:strCache>
            </c:strRef>
          </c:cat>
          <c:val>
            <c:numRef>
              <c:f>'[zestawienie - instytucje2017.xls]instytucja krajami SUMA'!$AL$25:$BK$25</c:f>
              <c:numCache>
                <c:formatCode>General</c:formatCode>
                <c:ptCount val="26"/>
                <c:pt idx="0">
                  <c:v>4</c:v>
                </c:pt>
                <c:pt idx="1">
                  <c:v>5</c:v>
                </c:pt>
                <c:pt idx="2">
                  <c:v>5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  <c:pt idx="6">
                  <c:v>8</c:v>
                </c:pt>
                <c:pt idx="7">
                  <c:v>8</c:v>
                </c:pt>
                <c:pt idx="8">
                  <c:v>9</c:v>
                </c:pt>
                <c:pt idx="9">
                  <c:v>9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14</c:v>
                </c:pt>
                <c:pt idx="14">
                  <c:v>15</c:v>
                </c:pt>
                <c:pt idx="15">
                  <c:v>18</c:v>
                </c:pt>
                <c:pt idx="16">
                  <c:v>22</c:v>
                </c:pt>
                <c:pt idx="17">
                  <c:v>22</c:v>
                </c:pt>
                <c:pt idx="18">
                  <c:v>23</c:v>
                </c:pt>
                <c:pt idx="19">
                  <c:v>28</c:v>
                </c:pt>
                <c:pt idx="20">
                  <c:v>38</c:v>
                </c:pt>
                <c:pt idx="21">
                  <c:v>46</c:v>
                </c:pt>
                <c:pt idx="22">
                  <c:v>57</c:v>
                </c:pt>
                <c:pt idx="23">
                  <c:v>77</c:v>
                </c:pt>
                <c:pt idx="24">
                  <c:v>97</c:v>
                </c:pt>
                <c:pt idx="25">
                  <c:v>101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715216524478681"/>
          <c:y val="0.34998440157602623"/>
          <c:w val="0.59898448420157824"/>
          <c:h val="0.584211324689976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16140128560724568"/>
                  <c:y val="9.436409037250702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8587409461964166E-3"/>
                  <c:y val="-1.523441738260273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1918332829431387E-2"/>
                  <c:y val="-4.670290427303148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7.1103983454488887E-2"/>
                  <c:y val="-0.1219026590694492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7.6359549380200592E-2"/>
                  <c:y val="-0.114740913950559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8.647658608617162E-2"/>
                  <c:y val="-9.214830757750361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'[Samorzad wojewodztwa 2017 (2).xls]dziedziny'!$A$1:$A$9</c:f>
              <c:strCache>
                <c:ptCount val="9"/>
                <c:pt idx="0">
                  <c:v>współpraca samorządów i specjalistów</c:v>
                </c:pt>
                <c:pt idx="1">
                  <c:v>kultura i działalność artystyczna</c:v>
                </c:pt>
                <c:pt idx="2">
                  <c:v>gospodarka</c:v>
                </c:pt>
                <c:pt idx="3">
                  <c:v>młodzież i edukacja</c:v>
                </c:pt>
                <c:pt idx="4">
                  <c:v>promocja turystyczna</c:v>
                </c:pt>
                <c:pt idx="5">
                  <c:v>zdrowie i zagdanienia społeczne</c:v>
                </c:pt>
                <c:pt idx="6">
                  <c:v>ochrona środowiska</c:v>
                </c:pt>
                <c:pt idx="7">
                  <c:v>rozwój obszarów wiejskich</c:v>
                </c:pt>
                <c:pt idx="8">
                  <c:v>sport</c:v>
                </c:pt>
              </c:strCache>
            </c:strRef>
          </c:cat>
          <c:val>
            <c:numRef>
              <c:f>'[Samorzad wojewodztwa 2017 (2).xls]dziedziny'!$B$1:$B$9</c:f>
              <c:numCache>
                <c:formatCode>General</c:formatCode>
                <c:ptCount val="9"/>
                <c:pt idx="0">
                  <c:v>28</c:v>
                </c:pt>
                <c:pt idx="1">
                  <c:v>20</c:v>
                </c:pt>
                <c:pt idx="2">
                  <c:v>20</c:v>
                </c:pt>
                <c:pt idx="3">
                  <c:v>13</c:v>
                </c:pt>
                <c:pt idx="4">
                  <c:v>15</c:v>
                </c:pt>
                <c:pt idx="5">
                  <c:v>7</c:v>
                </c:pt>
                <c:pt idx="6">
                  <c:v>5</c:v>
                </c:pt>
                <c:pt idx="7">
                  <c:v>4</c:v>
                </c:pt>
                <c:pt idx="8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881451573238183"/>
          <c:y val="0.20369528584860108"/>
          <c:w val="0.72962820873966561"/>
          <c:h val="0.71134189416563465"/>
        </c:manualLayout>
      </c:layout>
      <c:pie3D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4"/>
              <c:layout>
                <c:manualLayout>
                  <c:x val="-0.13092480560883893"/>
                  <c:y val="9.3788288314466429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11636516474622954"/>
                  <c:y val="-8.896445025150108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6.3548896251682335E-2"/>
                  <c:y val="-0.1180156239695555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3420434881755624E-2"/>
                  <c:y val="-0.1141431111544590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5.6678157990046815E-2"/>
                  <c:y val="-0.1042321466066746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.10593640871552044"/>
                  <c:y val="-0.1094807330738013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.14947126498455146"/>
                  <c:y val="-7.5954414212318971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'[Samorzad wojewodztwa 2017 (2).xls]kraje'!$A$2:$A$12</c:f>
              <c:strCache>
                <c:ptCount val="11"/>
                <c:pt idx="0">
                  <c:v>Niemcy</c:v>
                </c:pt>
                <c:pt idx="1">
                  <c:v>Ukraina</c:v>
                </c:pt>
                <c:pt idx="2">
                  <c:v>Belgia</c:v>
                </c:pt>
                <c:pt idx="3">
                  <c:v>Czechy</c:v>
                </c:pt>
                <c:pt idx="4">
                  <c:v>Węgry</c:v>
                </c:pt>
                <c:pt idx="5">
                  <c:v>Francja </c:v>
                </c:pt>
                <c:pt idx="6">
                  <c:v>Chiny</c:v>
                </c:pt>
                <c:pt idx="7">
                  <c:v>Słowacja</c:v>
                </c:pt>
                <c:pt idx="8">
                  <c:v>Austria</c:v>
                </c:pt>
                <c:pt idx="9">
                  <c:v>Rumunia</c:v>
                </c:pt>
                <c:pt idx="10">
                  <c:v>Kazachstan</c:v>
                </c:pt>
              </c:strCache>
            </c:strRef>
          </c:cat>
          <c:val>
            <c:numRef>
              <c:f>'[Samorzad wojewodztwa 2017 (2).xls]kraje'!$B$2:$B$12</c:f>
              <c:numCache>
                <c:formatCode>General</c:formatCode>
                <c:ptCount val="11"/>
                <c:pt idx="0">
                  <c:v>35</c:v>
                </c:pt>
                <c:pt idx="1">
                  <c:v>33</c:v>
                </c:pt>
                <c:pt idx="2">
                  <c:v>15</c:v>
                </c:pt>
                <c:pt idx="3">
                  <c:v>18</c:v>
                </c:pt>
                <c:pt idx="4">
                  <c:v>2</c:v>
                </c:pt>
                <c:pt idx="5">
                  <c:v>3</c:v>
                </c:pt>
                <c:pt idx="6">
                  <c:v>2</c:v>
                </c:pt>
                <c:pt idx="7">
                  <c:v>2</c:v>
                </c:pt>
                <c:pt idx="8">
                  <c:v>3</c:v>
                </c:pt>
                <c:pt idx="9">
                  <c:v>2</c:v>
                </c:pt>
                <c:pt idx="10">
                  <c:v>1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416666666666665"/>
          <c:y val="0.19032935128725673"/>
          <c:w val="0.66666666666666663"/>
          <c:h val="0.64064622716814701"/>
        </c:manualLayout>
      </c:layout>
      <c:pie3D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24166666666666667"/>
                  <c:y val="5.00010205117265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260416666666669"/>
                      <c:h val="0.1304926946737955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7.5513451443569553E-3"/>
                  <c:y val="-0.2839435480872115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8670275590551183E-2"/>
                  <c:y val="1.993576647560264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9.5938238188976371E-2"/>
                  <c:y val="-7.105837131361108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10058702427821523"/>
                  <c:y val="-5.154842384060780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7256069553805777E-2"/>
                  <c:y val="-7.282175965858431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3.5400754593175855E-2"/>
                  <c:y val="-0.1033518358167183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.10258267716535432"/>
                  <c:y val="-9.00205975613404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.14827477034120728"/>
                  <c:y val="-2.706313221050948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'[Samorzad wojewodztwa 2017 (2).xls]regiony'!$A$2:$A$11</c:f>
              <c:strCache>
                <c:ptCount val="10"/>
                <c:pt idx="0">
                  <c:v>Obwód Iwano-Frankiwski</c:v>
                </c:pt>
                <c:pt idx="1">
                  <c:v>Nadrenia-Palatynat</c:v>
                </c:pt>
                <c:pt idx="2">
                  <c:v>Kraj Morawsko-Śląski</c:v>
                </c:pt>
                <c:pt idx="3">
                  <c:v>Kraj Ołomuniecki</c:v>
                </c:pt>
                <c:pt idx="4">
                  <c:v>Kraj Żyliński</c:v>
                </c:pt>
                <c:pt idx="5">
                  <c:v>Porozumienie Czterostronne </c:v>
                </c:pt>
                <c:pt idx="6">
                  <c:v>Burgundia</c:v>
                </c:pt>
                <c:pt idx="7">
                  <c:v>Prowincja Fujian</c:v>
                </c:pt>
                <c:pt idx="8">
                  <c:v>Okręg Arad</c:v>
                </c:pt>
                <c:pt idx="9">
                  <c:v>Komitat Fejer</c:v>
                </c:pt>
              </c:strCache>
            </c:strRef>
          </c:cat>
          <c:val>
            <c:numRef>
              <c:f>'[Samorzad wojewodztwa 2017 (2).xls]regiony'!$B$2:$B$11</c:f>
              <c:numCache>
                <c:formatCode>General</c:formatCode>
                <c:ptCount val="10"/>
                <c:pt idx="0">
                  <c:v>33</c:v>
                </c:pt>
                <c:pt idx="1">
                  <c:v>27</c:v>
                </c:pt>
                <c:pt idx="2">
                  <c:v>10</c:v>
                </c:pt>
                <c:pt idx="3">
                  <c:v>7</c:v>
                </c:pt>
                <c:pt idx="4">
                  <c:v>4</c:v>
                </c:pt>
                <c:pt idx="5">
                  <c:v>3</c:v>
                </c:pt>
                <c:pt idx="6">
                  <c:v>3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'wykres dziedziny'!$A$7:$A$20</c:f>
              <c:strCache>
                <c:ptCount val="14"/>
                <c:pt idx="0">
                  <c:v>pomoc materialna otrzymana</c:v>
                </c:pt>
                <c:pt idx="1">
                  <c:v>ochrona środowiska, ekologia, energie odnawialne</c:v>
                </c:pt>
                <c:pt idx="2">
                  <c:v>służba zdrowia i opieka społeczna</c:v>
                </c:pt>
                <c:pt idx="3">
                  <c:v>rynek pracy</c:v>
                </c:pt>
                <c:pt idx="4">
                  <c:v>pomoc materialna przekazana</c:v>
                </c:pt>
                <c:pt idx="5">
                  <c:v>zarządzanie rozwojem lokalnym i usługi komunalne</c:v>
                </c:pt>
                <c:pt idx="6">
                  <c:v>gospodarka, w tym promocja gospodarcza</c:v>
                </c:pt>
                <c:pt idx="7">
                  <c:v>rozwój społeczeństwa obywatelskiego</c:v>
                </c:pt>
                <c:pt idx="8">
                  <c:v>porządek publiczny (straż, policja)</c:v>
                </c:pt>
                <c:pt idx="9">
                  <c:v>sport</c:v>
                </c:pt>
                <c:pt idx="10">
                  <c:v>nauka i edukacja</c:v>
                </c:pt>
                <c:pt idx="11">
                  <c:v>aktywizacja społeczeństwa, rekreacja</c:v>
                </c:pt>
                <c:pt idx="12">
                  <c:v>promocja turystyczna</c:v>
                </c:pt>
                <c:pt idx="13">
                  <c:v>kultura, w tym promocja dziedzictwa lokalnego</c:v>
                </c:pt>
              </c:strCache>
            </c:strRef>
          </c:cat>
          <c:val>
            <c:numRef>
              <c:f>'wykres dziedziny'!$B$7:$B$20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6</c:v>
                </c:pt>
                <c:pt idx="5">
                  <c:v>20</c:v>
                </c:pt>
                <c:pt idx="6">
                  <c:v>25</c:v>
                </c:pt>
                <c:pt idx="7">
                  <c:v>27</c:v>
                </c:pt>
                <c:pt idx="8">
                  <c:v>31</c:v>
                </c:pt>
                <c:pt idx="9">
                  <c:v>75</c:v>
                </c:pt>
                <c:pt idx="10">
                  <c:v>74</c:v>
                </c:pt>
                <c:pt idx="11">
                  <c:v>79</c:v>
                </c:pt>
                <c:pt idx="12">
                  <c:v>89</c:v>
                </c:pt>
                <c:pt idx="13">
                  <c:v>279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81011072"/>
        <c:axId val="81013760"/>
      </c:barChart>
      <c:catAx>
        <c:axId val="81011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1013760"/>
        <c:crosses val="autoZero"/>
        <c:auto val="1"/>
        <c:lblAlgn val="ctr"/>
        <c:lblOffset val="100"/>
        <c:noMultiLvlLbl val="0"/>
      </c:catAx>
      <c:valAx>
        <c:axId val="81013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1011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'wykres dziedziny'!$A$36:$A$48</c:f>
              <c:strCache>
                <c:ptCount val="13"/>
                <c:pt idx="0">
                  <c:v>staże/szkolenia dla pracowników</c:v>
                </c:pt>
                <c:pt idx="1">
                  <c:v>współpraca podmiotów gospodarczych</c:v>
                </c:pt>
                <c:pt idx="2">
                  <c:v>współpraca seniorów</c:v>
                </c:pt>
                <c:pt idx="3">
                  <c:v>wspólne projekty specjalistyczne</c:v>
                </c:pt>
                <c:pt idx="4">
                  <c:v>współpraca organizacji pozarządowych</c:v>
                </c:pt>
                <c:pt idx="5">
                  <c:v>udział w targach, imprezach wystawienniczych i promocyjnych</c:v>
                </c:pt>
                <c:pt idx="6">
                  <c:v>współpraca jednostek straży pożarnej</c:v>
                </c:pt>
                <c:pt idx="7">
                  <c:v>wymiana mieszkańców</c:v>
                </c:pt>
                <c:pt idx="8">
                  <c:v>wspólne wydarzenia sportowe</c:v>
                </c:pt>
                <c:pt idx="9">
                  <c:v>współpraca szkół i placówek oświatowych</c:v>
                </c:pt>
                <c:pt idx="10">
                  <c:v>współpraca dzieci i młodzieży</c:v>
                </c:pt>
                <c:pt idx="11">
                  <c:v>oficjalne wizyty przedstawicieli lokalnych władz i urzędników</c:v>
                </c:pt>
                <c:pt idx="12">
                  <c:v>wspólne wydarzenia kulturalne</c:v>
                </c:pt>
              </c:strCache>
            </c:strRef>
          </c:cat>
          <c:val>
            <c:numRef>
              <c:f>'wykres dziedziny'!$B$36:$B$48</c:f>
              <c:numCache>
                <c:formatCode>General</c:formatCode>
                <c:ptCount val="13"/>
                <c:pt idx="0">
                  <c:v>2</c:v>
                </c:pt>
                <c:pt idx="1">
                  <c:v>9</c:v>
                </c:pt>
                <c:pt idx="2">
                  <c:v>11</c:v>
                </c:pt>
                <c:pt idx="3">
                  <c:v>20</c:v>
                </c:pt>
                <c:pt idx="4">
                  <c:v>21</c:v>
                </c:pt>
                <c:pt idx="5">
                  <c:v>29</c:v>
                </c:pt>
                <c:pt idx="6">
                  <c:v>35</c:v>
                </c:pt>
                <c:pt idx="7">
                  <c:v>55</c:v>
                </c:pt>
                <c:pt idx="8">
                  <c:v>65</c:v>
                </c:pt>
                <c:pt idx="9">
                  <c:v>67</c:v>
                </c:pt>
                <c:pt idx="10">
                  <c:v>69</c:v>
                </c:pt>
                <c:pt idx="11">
                  <c:v>152</c:v>
                </c:pt>
                <c:pt idx="12">
                  <c:v>215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81023744"/>
        <c:axId val="81074048"/>
      </c:barChart>
      <c:catAx>
        <c:axId val="81023744"/>
        <c:scaling>
          <c:orientation val="minMax"/>
        </c:scaling>
        <c:delete val="0"/>
        <c:axPos val="l"/>
        <c:numFmt formatCode="0.0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1074048"/>
        <c:crosses val="autoZero"/>
        <c:auto val="1"/>
        <c:lblAlgn val="ctr"/>
        <c:lblOffset val="100"/>
        <c:noMultiLvlLbl val="0"/>
      </c:catAx>
      <c:valAx>
        <c:axId val="81074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1023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'wykres dziedziny'!$A$90:$A$118</c:f>
              <c:strCache>
                <c:ptCount val="29"/>
                <c:pt idx="0">
                  <c:v>Azerbejdżan</c:v>
                </c:pt>
                <c:pt idx="1">
                  <c:v>Brazylia</c:v>
                </c:pt>
                <c:pt idx="2">
                  <c:v>Indie</c:v>
                </c:pt>
                <c:pt idx="3">
                  <c:v>Irlandia</c:v>
                </c:pt>
                <c:pt idx="4">
                  <c:v>Kazachstan</c:v>
                </c:pt>
                <c:pt idx="5">
                  <c:v>Łotwa</c:v>
                </c:pt>
                <c:pt idx="6">
                  <c:v>Malta</c:v>
                </c:pt>
                <c:pt idx="7">
                  <c:v>Portugalia</c:v>
                </c:pt>
                <c:pt idx="8">
                  <c:v>Rosja</c:v>
                </c:pt>
                <c:pt idx="9">
                  <c:v>Wielka Brytania</c:v>
                </c:pt>
                <c:pt idx="10">
                  <c:v>Austria</c:v>
                </c:pt>
                <c:pt idx="11">
                  <c:v>Albania</c:v>
                </c:pt>
                <c:pt idx="12">
                  <c:v>Finlandia</c:v>
                </c:pt>
                <c:pt idx="13">
                  <c:v>Gruzja</c:v>
                </c:pt>
                <c:pt idx="14">
                  <c:v>Holandia</c:v>
                </c:pt>
                <c:pt idx="15">
                  <c:v>Szwajcaria</c:v>
                </c:pt>
                <c:pt idx="16">
                  <c:v>Turcja</c:v>
                </c:pt>
                <c:pt idx="17">
                  <c:v>Szwecja</c:v>
                </c:pt>
                <c:pt idx="18">
                  <c:v>Hiszpania</c:v>
                </c:pt>
                <c:pt idx="19">
                  <c:v>Włochy</c:v>
                </c:pt>
                <c:pt idx="20">
                  <c:v>Stany Zjednoczone</c:v>
                </c:pt>
                <c:pt idx="21">
                  <c:v>Chiny </c:v>
                </c:pt>
                <c:pt idx="22">
                  <c:v>Francja</c:v>
                </c:pt>
                <c:pt idx="23">
                  <c:v>Litwa</c:v>
                </c:pt>
                <c:pt idx="24">
                  <c:v>Słowacja</c:v>
                </c:pt>
                <c:pt idx="25">
                  <c:v>Węgry</c:v>
                </c:pt>
                <c:pt idx="26">
                  <c:v>Ukraina</c:v>
                </c:pt>
                <c:pt idx="27">
                  <c:v>Niemcy</c:v>
                </c:pt>
                <c:pt idx="28">
                  <c:v>Czechy</c:v>
                </c:pt>
              </c:strCache>
            </c:strRef>
          </c:cat>
          <c:val>
            <c:numRef>
              <c:f>'wykres dziedziny'!$B$90:$B$118</c:f>
              <c:numCache>
                <c:formatCode>General</c:formatCode>
                <c:ptCount val="2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3</c:v>
                </c:pt>
                <c:pt idx="18">
                  <c:v>4</c:v>
                </c:pt>
                <c:pt idx="19">
                  <c:v>4</c:v>
                </c:pt>
                <c:pt idx="20">
                  <c:v>4</c:v>
                </c:pt>
                <c:pt idx="21">
                  <c:v>5</c:v>
                </c:pt>
                <c:pt idx="22">
                  <c:v>7</c:v>
                </c:pt>
                <c:pt idx="23">
                  <c:v>12</c:v>
                </c:pt>
                <c:pt idx="24">
                  <c:v>22</c:v>
                </c:pt>
                <c:pt idx="25">
                  <c:v>29</c:v>
                </c:pt>
                <c:pt idx="26">
                  <c:v>54</c:v>
                </c:pt>
                <c:pt idx="27">
                  <c:v>192</c:v>
                </c:pt>
                <c:pt idx="28">
                  <c:v>286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81086720"/>
        <c:axId val="81114240"/>
      </c:barChart>
      <c:catAx>
        <c:axId val="81086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1114240"/>
        <c:crosses val="autoZero"/>
        <c:auto val="1"/>
        <c:lblAlgn val="ctr"/>
        <c:lblOffset val="100"/>
        <c:noMultiLvlLbl val="0"/>
      </c:catAx>
      <c:valAx>
        <c:axId val="81114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1086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Arkusz1!$O$55:$O$65</c:f>
              <c:strCache>
                <c:ptCount val="11"/>
                <c:pt idx="0">
                  <c:v>porządek publiczny (straż, policja)</c:v>
                </c:pt>
                <c:pt idx="1">
                  <c:v>pomoc materialna otrzymana</c:v>
                </c:pt>
                <c:pt idx="2">
                  <c:v>pomoc materialna przekazana</c:v>
                </c:pt>
                <c:pt idx="3">
                  <c:v>rynek pracy</c:v>
                </c:pt>
                <c:pt idx="4">
                  <c:v>służba zdrowia i opieka społeczna</c:v>
                </c:pt>
                <c:pt idx="5">
                  <c:v>promocja turystyczna</c:v>
                </c:pt>
                <c:pt idx="6">
                  <c:v>gospodarka, w tym promocja gospodarcza</c:v>
                </c:pt>
                <c:pt idx="7">
                  <c:v>sport</c:v>
                </c:pt>
                <c:pt idx="8">
                  <c:v>zarządzanie rozwojem lokalnym i usługi komunalne</c:v>
                </c:pt>
                <c:pt idx="9">
                  <c:v>kultura, w tym promocja dziedzictwa lokalnego</c:v>
                </c:pt>
                <c:pt idx="10">
                  <c:v>nauka i edukacja</c:v>
                </c:pt>
              </c:strCache>
            </c:strRef>
          </c:cat>
          <c:val>
            <c:numRef>
              <c:f>Arkusz1!$P$55:$P$65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7</c:v>
                </c:pt>
                <c:pt idx="7">
                  <c:v>9</c:v>
                </c:pt>
                <c:pt idx="8">
                  <c:v>9</c:v>
                </c:pt>
                <c:pt idx="9">
                  <c:v>22</c:v>
                </c:pt>
                <c:pt idx="10">
                  <c:v>22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81176448"/>
        <c:axId val="81208064"/>
      </c:barChart>
      <c:catAx>
        <c:axId val="81176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1208064"/>
        <c:crosses val="autoZero"/>
        <c:auto val="1"/>
        <c:lblAlgn val="ctr"/>
        <c:lblOffset val="100"/>
        <c:noMultiLvlLbl val="0"/>
      </c:catAx>
      <c:valAx>
        <c:axId val="81208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1176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'wykresy robocze'!$R$12:$R$22</c:f>
              <c:strCache>
                <c:ptCount val="11"/>
                <c:pt idx="0">
                  <c:v>współpraca organizacji pozarządowych</c:v>
                </c:pt>
                <c:pt idx="1">
                  <c:v>współpraca seniorów</c:v>
                </c:pt>
                <c:pt idx="2">
                  <c:v>współpraca jednostek straży pożarnej</c:v>
                </c:pt>
                <c:pt idx="3">
                  <c:v>współpraca podmiotów gospodarczych</c:v>
                </c:pt>
                <c:pt idx="4">
                  <c:v>wspólne projekty specjalistyczne</c:v>
                </c:pt>
                <c:pt idx="5">
                  <c:v>wspólne wydarzenia sportowe</c:v>
                </c:pt>
                <c:pt idx="6">
                  <c:v>udział w targach, imprezach wystawienniczych i promocyjnych</c:v>
                </c:pt>
                <c:pt idx="7">
                  <c:v>współpraca szkół i placówek oświatowych</c:v>
                </c:pt>
                <c:pt idx="8">
                  <c:v>wspólne wydarzenia kulturalne</c:v>
                </c:pt>
                <c:pt idx="9">
                  <c:v>współpraca dzieci i młodzieży</c:v>
                </c:pt>
                <c:pt idx="10">
                  <c:v>oficjalne wizyty przedstawicieli lokalnych władz i urzędników</c:v>
                </c:pt>
              </c:strCache>
            </c:strRef>
          </c:cat>
          <c:val>
            <c:numRef>
              <c:f>'wykresy robocze'!$S$12:$S$22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5</c:v>
                </c:pt>
                <c:pt idx="5">
                  <c:v>6</c:v>
                </c:pt>
                <c:pt idx="6">
                  <c:v>6</c:v>
                </c:pt>
                <c:pt idx="7">
                  <c:v>13</c:v>
                </c:pt>
                <c:pt idx="8">
                  <c:v>14</c:v>
                </c:pt>
                <c:pt idx="9">
                  <c:v>16</c:v>
                </c:pt>
                <c:pt idx="10">
                  <c:v>32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81249024"/>
        <c:axId val="81251712"/>
      </c:barChart>
      <c:catAx>
        <c:axId val="812490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1251712"/>
        <c:crosses val="autoZero"/>
        <c:auto val="1"/>
        <c:lblAlgn val="ctr"/>
        <c:lblOffset val="100"/>
        <c:noMultiLvlLbl val="0"/>
      </c:catAx>
      <c:valAx>
        <c:axId val="81251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1249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00341-0222-4599-83E5-2303DA8E8956}" type="datetimeFigureOut">
              <a:rPr lang="pl-PL" smtClean="0"/>
              <a:t>2018-04-12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DF6B-6163-4B11-8B4E-01200C8221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481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00341-0222-4599-83E5-2303DA8E8956}" type="datetimeFigureOut">
              <a:rPr lang="pl-PL" smtClean="0"/>
              <a:t>2018-04-12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DF6B-6163-4B11-8B4E-01200C8221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8496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00341-0222-4599-83E5-2303DA8E8956}" type="datetimeFigureOut">
              <a:rPr lang="pl-PL" smtClean="0"/>
              <a:t>2018-04-12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DF6B-6163-4B11-8B4E-01200C8221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8012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00341-0222-4599-83E5-2303DA8E8956}" type="datetimeFigureOut">
              <a:rPr lang="pl-PL" smtClean="0"/>
              <a:t>2018-04-12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DF6B-6163-4B11-8B4E-01200C8221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4854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00341-0222-4599-83E5-2303DA8E8956}" type="datetimeFigureOut">
              <a:rPr lang="pl-PL" smtClean="0"/>
              <a:t>2018-04-12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DF6B-6163-4B11-8B4E-01200C8221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5286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00341-0222-4599-83E5-2303DA8E8956}" type="datetimeFigureOut">
              <a:rPr lang="pl-PL" smtClean="0"/>
              <a:t>2018-04-12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DF6B-6163-4B11-8B4E-01200C8221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6789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00341-0222-4599-83E5-2303DA8E8956}" type="datetimeFigureOut">
              <a:rPr lang="pl-PL" smtClean="0"/>
              <a:t>2018-04-12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DF6B-6163-4B11-8B4E-01200C8221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4143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00341-0222-4599-83E5-2303DA8E8956}" type="datetimeFigureOut">
              <a:rPr lang="pl-PL" smtClean="0"/>
              <a:t>2018-04-12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DF6B-6163-4B11-8B4E-01200C8221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6471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00341-0222-4599-83E5-2303DA8E8956}" type="datetimeFigureOut">
              <a:rPr lang="pl-PL" smtClean="0"/>
              <a:t>2018-04-12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DF6B-6163-4B11-8B4E-01200C8221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8031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00341-0222-4599-83E5-2303DA8E8956}" type="datetimeFigureOut">
              <a:rPr lang="pl-PL" smtClean="0"/>
              <a:t>2018-04-12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DF6B-6163-4B11-8B4E-01200C8221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9629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00341-0222-4599-83E5-2303DA8E8956}" type="datetimeFigureOut">
              <a:rPr lang="pl-PL" smtClean="0"/>
              <a:t>2018-04-12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DF6B-6163-4B11-8B4E-01200C8221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5083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00341-0222-4599-83E5-2303DA8E8956}" type="datetimeFigureOut">
              <a:rPr lang="pl-PL" smtClean="0"/>
              <a:t>2018-04-12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3DF6B-6163-4B11-8B4E-01200C8221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6863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Prostokąt 4"/>
          <p:cNvSpPr/>
          <p:nvPr/>
        </p:nvSpPr>
        <p:spPr>
          <a:xfrm>
            <a:off x="-385897" y="2968049"/>
            <a:ext cx="5415098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800" b="0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Sprawozdanie ze współpracy</a:t>
            </a:r>
          </a:p>
          <a:p>
            <a:pPr algn="ctr"/>
            <a:r>
              <a:rPr lang="pl-PL" sz="2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</a:t>
            </a:r>
            <a:r>
              <a:rPr lang="pl-PL" sz="28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ojewództwa opolskiego </a:t>
            </a:r>
          </a:p>
          <a:p>
            <a:pPr algn="ctr"/>
            <a:r>
              <a:rPr lang="pl-PL" sz="2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</a:t>
            </a:r>
            <a:r>
              <a:rPr lang="pl-PL" sz="2800" b="0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partnerami zagranicznymi </a:t>
            </a:r>
          </a:p>
          <a:p>
            <a:pPr algn="ctr"/>
            <a:r>
              <a:rPr lang="pl-PL" sz="28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 roku 2017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" b="16053"/>
          <a:stretch/>
        </p:blipFill>
        <p:spPr>
          <a:xfrm>
            <a:off x="1483517" y="2115239"/>
            <a:ext cx="7579629" cy="3232046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3624262" y="5873234"/>
            <a:ext cx="1895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27 marca 2018 r</a:t>
            </a:r>
            <a:r>
              <a:rPr lang="pl-P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endParaRPr lang="pl-PL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637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Prostokąt 4"/>
          <p:cNvSpPr/>
          <p:nvPr/>
        </p:nvSpPr>
        <p:spPr>
          <a:xfrm>
            <a:off x="552450" y="2146856"/>
            <a:ext cx="838200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Nowe partnerstwa nawiązane przez gminy województwa opolskiego w 2017 r.:</a:t>
            </a:r>
          </a:p>
          <a:p>
            <a:endParaRPr lang="pl-PL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pl-PL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Popielów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– akt 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partnerstwa z 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miastem </a:t>
            </a:r>
            <a:r>
              <a:rPr lang="pl-PL" b="1" dirty="0" err="1" smtClean="0">
                <a:solidFill>
                  <a:schemeClr val="accent1">
                    <a:lumMod val="50000"/>
                  </a:schemeClr>
                </a:solidFill>
              </a:rPr>
              <a:t>Independence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(USA), </a:t>
            </a: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Reńska Wieś 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umowa 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z 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gminą </a:t>
            </a:r>
            <a:r>
              <a:rPr lang="pl-PL" b="1" dirty="0" err="1" smtClean="0">
                <a:solidFill>
                  <a:schemeClr val="accent1">
                    <a:lumMod val="50000"/>
                  </a:schemeClr>
                </a:solidFill>
              </a:rPr>
              <a:t>Nógrád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(Węgry), </a:t>
            </a: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Kluczbork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– akt 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współpracy z miastem </a:t>
            </a:r>
            <a:r>
              <a:rPr lang="pl-PL" b="1" dirty="0" err="1" smtClean="0">
                <a:solidFill>
                  <a:schemeClr val="accent1">
                    <a:lumMod val="50000"/>
                  </a:schemeClr>
                </a:solidFill>
              </a:rPr>
              <a:t>Kreminna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kraina),</a:t>
            </a: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Nysa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 – porozumienie z miastem 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Batumi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 (Gruzja),</a:t>
            </a: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Paczków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 – porozumienie z gminą </a:t>
            </a:r>
            <a:r>
              <a:rPr lang="pl-PL" b="1" dirty="0" err="1">
                <a:solidFill>
                  <a:schemeClr val="accent1">
                    <a:lumMod val="50000"/>
                  </a:schemeClr>
                </a:solidFill>
              </a:rPr>
              <a:t>Ejszyszki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Litwa).</a:t>
            </a: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l-PL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31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Podtytu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Prostokąt 8"/>
          <p:cNvSpPr/>
          <p:nvPr/>
        </p:nvSpPr>
        <p:spPr>
          <a:xfrm>
            <a:off x="685800" y="1648420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DZIEDZINY INICJATYW REALIZOWANYCH WE WSPÓŁPRACY ZAGRANICZNEJ GMIN </a:t>
            </a:r>
            <a:endParaRPr lang="pl-PL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11" name="Wykres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3513084"/>
              </p:ext>
            </p:extLst>
          </p:nvPr>
        </p:nvGraphicFramePr>
        <p:xfrm>
          <a:off x="1914525" y="2381051"/>
          <a:ext cx="5314950" cy="330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0924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Podtytuł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Prostokąt 4"/>
          <p:cNvSpPr/>
          <p:nvPr/>
        </p:nvSpPr>
        <p:spPr>
          <a:xfrm>
            <a:off x="266701" y="1710809"/>
            <a:ext cx="8765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RODZAJE 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(FORMY) INICJATYW 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REALIZOWANYCH WE WSPÓŁPRACY ZAGRANICZNEJ GMIN </a:t>
            </a:r>
            <a:endParaRPr lang="pl-PL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13" name="Wykres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5704487"/>
              </p:ext>
            </p:extLst>
          </p:nvPr>
        </p:nvGraphicFramePr>
        <p:xfrm>
          <a:off x="1095374" y="2200553"/>
          <a:ext cx="6953251" cy="3795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39969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Prostokąt 4"/>
          <p:cNvSpPr/>
          <p:nvPr/>
        </p:nvSpPr>
        <p:spPr>
          <a:xfrm>
            <a:off x="1800224" y="1429003"/>
            <a:ext cx="59626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KIERUNKI GEOGRAFICZNE WSPÓŁPRACY ZAGRANICZNEJ GMIN </a:t>
            </a:r>
            <a:endParaRPr lang="pl-PL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10" name="Wykres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4748895"/>
              </p:ext>
            </p:extLst>
          </p:nvPr>
        </p:nvGraphicFramePr>
        <p:xfrm>
          <a:off x="1500186" y="1790700"/>
          <a:ext cx="5724526" cy="5067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4833" y="2657475"/>
            <a:ext cx="4140332" cy="332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165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Prostokąt 4"/>
          <p:cNvSpPr/>
          <p:nvPr/>
        </p:nvSpPr>
        <p:spPr>
          <a:xfrm>
            <a:off x="685800" y="2224709"/>
            <a:ext cx="7772400" cy="295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dirty="0" smtClean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Najbardziej aktywnymi gminami we współpracy zagranicznej w roku 2017 były: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l-PL" dirty="0" smtClean="0">
              <a:solidFill>
                <a:schemeClr val="accent1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wśród gmin miejskich: Opole – 50 inicjatyw z partnerami zagranicznymi,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pl-PL" dirty="0" smtClean="0">
              <a:solidFill>
                <a:schemeClr val="accent1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wśród gmin miejsko-wiejskich: Prudnik (99 inicjatyw), Paczków (36 inicjatyw) oraz Nysa (32 inicjatywy), 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pl-PL" dirty="0" smtClean="0">
              <a:solidFill>
                <a:schemeClr val="accent1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wśród gmin wiejskich: Tarnów Opolski (16 inicjatyw), Komprachcice (14 inicjatyw) oraz Popielów (12 inicjatyw).  </a:t>
            </a:r>
            <a:endParaRPr lang="pl-PL" dirty="0">
              <a:solidFill>
                <a:schemeClr val="accent1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655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Prostokąt 4"/>
          <p:cNvSpPr/>
          <p:nvPr/>
        </p:nvSpPr>
        <p:spPr>
          <a:xfrm>
            <a:off x="742951" y="1817172"/>
            <a:ext cx="77152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WSPÓŁPRACA GMIN Z REGIONAMI PARTNERSKIMI WOJEWÓDZTWA OPOLSKIEGO </a:t>
            </a:r>
            <a:endParaRPr lang="pl-PL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170" name="Wykres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356" y="2690297"/>
            <a:ext cx="5024437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9649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Prostokąt 4"/>
          <p:cNvSpPr/>
          <p:nvPr/>
        </p:nvSpPr>
        <p:spPr>
          <a:xfrm>
            <a:off x="400050" y="1720840"/>
            <a:ext cx="83439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>
                <a:ln w="0"/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pl-PL" b="0" cap="none" spc="0" dirty="0" smtClean="0">
                <a:ln w="0"/>
                <a:solidFill>
                  <a:schemeClr val="accent1">
                    <a:lumMod val="50000"/>
                  </a:schemeClr>
                </a:solidFill>
              </a:rPr>
              <a:t>spółpraca z zagranicą </a:t>
            </a:r>
            <a:r>
              <a:rPr lang="pl-PL" dirty="0" smtClean="0">
                <a:ln w="0"/>
                <a:solidFill>
                  <a:schemeClr val="accent1">
                    <a:lumMod val="50000"/>
                  </a:schemeClr>
                </a:solidFill>
              </a:rPr>
              <a:t>realizowana </a:t>
            </a:r>
          </a:p>
          <a:p>
            <a:pPr algn="ctr"/>
            <a:r>
              <a:rPr lang="pl-PL" dirty="0" smtClean="0">
                <a:ln w="0"/>
                <a:solidFill>
                  <a:schemeClr val="accent1">
                    <a:lumMod val="50000"/>
                  </a:schemeClr>
                </a:solidFill>
              </a:rPr>
              <a:t>przez </a:t>
            </a:r>
            <a:r>
              <a:rPr lang="pl-PL" b="1" dirty="0" smtClean="0">
                <a:ln w="0"/>
                <a:solidFill>
                  <a:schemeClr val="accent1">
                    <a:lumMod val="50000"/>
                  </a:schemeClr>
                </a:solidFill>
              </a:rPr>
              <a:t>powiaty</a:t>
            </a:r>
            <a:r>
              <a:rPr lang="pl-PL" dirty="0" smtClean="0">
                <a:ln w="0"/>
                <a:solidFill>
                  <a:schemeClr val="accent1">
                    <a:lumMod val="50000"/>
                  </a:schemeClr>
                </a:solidFill>
              </a:rPr>
              <a:t> z terenu województwa opolskiego</a:t>
            </a:r>
            <a:endParaRPr lang="pl-PL" b="0" cap="none" spc="0" dirty="0" smtClean="0">
              <a:ln w="0"/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pl-PL" dirty="0" smtClean="0">
                <a:ln w="0"/>
                <a:solidFill>
                  <a:schemeClr val="accent1">
                    <a:lumMod val="50000"/>
                  </a:schemeClr>
                </a:solidFill>
              </a:rPr>
              <a:t>w roku 2017</a:t>
            </a:r>
          </a:p>
          <a:p>
            <a:pPr algn="ctr"/>
            <a:endParaRPr lang="pl-PL" dirty="0" smtClean="0">
              <a:ln w="0"/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pl-PL" dirty="0">
              <a:ln w="0"/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ogólna 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liczba inicjatyw, jakie powiaty województwa opolskiego podejmowały we współpracy z partnerami zagranicznymi w 2017 roku wyniosła 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65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</a:p>
          <a:p>
            <a:endParaRPr lang="pl-PL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powiat 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namysłowski oraz powiat strzelecki nie realizowały w roku 2017 inicjatyw z partnerami 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zagranicznymi,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ż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aden z powiatów nie nawiązał nowego porozumienia z partnerem zagranicznym,  </a:t>
            </a:r>
          </a:p>
          <a:p>
            <a:endParaRPr lang="pl-PL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powiat 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namysłowski 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jako jedyny nie 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posiada sformalizowanej współpracy z partnerami 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zagranicznymi.</a:t>
            </a:r>
            <a:endParaRPr lang="pl-PL" dirty="0" smtClean="0">
              <a:ln w="0"/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8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Prostokąt 4"/>
          <p:cNvSpPr/>
          <p:nvPr/>
        </p:nvSpPr>
        <p:spPr>
          <a:xfrm>
            <a:off x="638175" y="1705570"/>
            <a:ext cx="85058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DZIEDZINY INICJATYW REALIZOWANYCH WE WSPÓŁPRACY ZAGRANICZNEJ POWIATÓW </a:t>
            </a:r>
            <a:endParaRPr lang="pl-PL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9782214"/>
              </p:ext>
            </p:extLst>
          </p:nvPr>
        </p:nvGraphicFramePr>
        <p:xfrm>
          <a:off x="1504950" y="2181583"/>
          <a:ext cx="5857875" cy="4092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48474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Prostokąt 4"/>
          <p:cNvSpPr/>
          <p:nvPr/>
        </p:nvSpPr>
        <p:spPr>
          <a:xfrm>
            <a:off x="542925" y="1817172"/>
            <a:ext cx="8058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RODZAJE INICJATYW REALIZOWANYCH WE WSPÓŁPRACY ZAGRANICZNEJ POWIATÓW </a:t>
            </a:r>
            <a:endParaRPr lang="pl-PL" dirty="0"/>
          </a:p>
        </p:txBody>
      </p:sp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3766092"/>
              </p:ext>
            </p:extLst>
          </p:nvPr>
        </p:nvGraphicFramePr>
        <p:xfrm>
          <a:off x="1514475" y="2186504"/>
          <a:ext cx="6115050" cy="3795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4935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Prostokąt 4"/>
          <p:cNvSpPr/>
          <p:nvPr/>
        </p:nvSpPr>
        <p:spPr>
          <a:xfrm>
            <a:off x="1228725" y="1734235"/>
            <a:ext cx="66865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KIERUNKI GEOGRAFICZNE WSPÓŁPRACY ZAGRANICZNEJ POWIATÓW </a:t>
            </a:r>
            <a:endParaRPr lang="pl-PL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4141521"/>
              </p:ext>
            </p:extLst>
          </p:nvPr>
        </p:nvGraphicFramePr>
        <p:xfrm>
          <a:off x="230981" y="2129324"/>
          <a:ext cx="6262687" cy="3985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1573216"/>
              </p:ext>
            </p:extLst>
          </p:nvPr>
        </p:nvGraphicFramePr>
        <p:xfrm>
          <a:off x="4126706" y="2705532"/>
          <a:ext cx="4733924" cy="3015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98995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Prostokąt 4"/>
          <p:cNvSpPr/>
          <p:nvPr/>
        </p:nvSpPr>
        <p:spPr>
          <a:xfrm>
            <a:off x="314325" y="1893064"/>
            <a:ext cx="858202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 smtClean="0">
                <a:ln w="0"/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pl-PL" sz="2400" b="0" cap="none" spc="0" dirty="0" smtClean="0">
                <a:ln w="0"/>
                <a:solidFill>
                  <a:schemeClr val="accent1">
                    <a:lumMod val="50000"/>
                  </a:schemeClr>
                </a:solidFill>
              </a:rPr>
              <a:t>spółpraca z zagranicą </a:t>
            </a:r>
            <a:r>
              <a:rPr lang="pl-PL" sz="2400" dirty="0" smtClean="0">
                <a:ln w="0"/>
                <a:solidFill>
                  <a:schemeClr val="accent1">
                    <a:lumMod val="50000"/>
                  </a:schemeClr>
                </a:solidFill>
              </a:rPr>
              <a:t>realizowana przez </a:t>
            </a:r>
          </a:p>
          <a:p>
            <a:pPr algn="ctr"/>
            <a:r>
              <a:rPr lang="pl-PL" sz="2400" dirty="0" smtClean="0">
                <a:ln w="0"/>
                <a:solidFill>
                  <a:schemeClr val="accent1">
                    <a:lumMod val="50000"/>
                  </a:schemeClr>
                </a:solidFill>
              </a:rPr>
              <a:t>Urząd Marszałkowski Województwa Opolskiego</a:t>
            </a:r>
            <a:endParaRPr lang="pl-PL" sz="2400" b="0" cap="none" spc="0" dirty="0" smtClean="0">
              <a:ln w="0"/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pl-PL" sz="2400" dirty="0" smtClean="0">
                <a:ln w="0"/>
                <a:solidFill>
                  <a:schemeClr val="accent1">
                    <a:lumMod val="50000"/>
                  </a:schemeClr>
                </a:solidFill>
              </a:rPr>
              <a:t>w roku 2017</a:t>
            </a:r>
          </a:p>
          <a:p>
            <a:pPr algn="ctr"/>
            <a:endParaRPr lang="pl-PL" sz="2400" dirty="0">
              <a:ln w="0"/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pl-PL" sz="2400" dirty="0" smtClean="0">
              <a:ln w="0"/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pl-PL" sz="2400" dirty="0" smtClean="0">
                <a:ln w="0"/>
                <a:solidFill>
                  <a:schemeClr val="accent1">
                    <a:lumMod val="50000"/>
                  </a:schemeClr>
                </a:solidFill>
              </a:rPr>
              <a:t>Dziedziny współpracy z zagranicą w roku 2017.</a:t>
            </a:r>
          </a:p>
          <a:p>
            <a:pPr marL="342900" indent="-342900">
              <a:buAutoNum type="arabicPeriod"/>
            </a:pPr>
            <a:r>
              <a:rPr lang="pl-PL" sz="2400" dirty="0" smtClean="0">
                <a:ln w="0"/>
                <a:solidFill>
                  <a:schemeClr val="accent1">
                    <a:lumMod val="50000"/>
                  </a:schemeClr>
                </a:solidFill>
              </a:rPr>
              <a:t>Kierunki geograficzne współpracy z zagranicą.</a:t>
            </a:r>
          </a:p>
          <a:p>
            <a:pPr marL="342900" indent="-342900">
              <a:buAutoNum type="arabicPeriod"/>
            </a:pPr>
            <a:r>
              <a:rPr lang="pl-PL" sz="2400" dirty="0" smtClean="0">
                <a:ln w="0"/>
                <a:solidFill>
                  <a:schemeClr val="accent1">
                    <a:lumMod val="50000"/>
                  </a:schemeClr>
                </a:solidFill>
              </a:rPr>
              <a:t>Współpraca z regionami partnerskimi Województwa Opolskiego.</a:t>
            </a:r>
          </a:p>
          <a:p>
            <a:pPr algn="ctr"/>
            <a:endParaRPr lang="pl-PL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pl-PL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953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Prostokąt 4"/>
          <p:cNvSpPr/>
          <p:nvPr/>
        </p:nvSpPr>
        <p:spPr>
          <a:xfrm>
            <a:off x="314325" y="1870923"/>
            <a:ext cx="8143875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dirty="0" smtClean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Najbardziej aktywnymi powiatami we współpracy zagranicznej w roku 2017 były: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dirty="0" smtClean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 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powiat nyski – 14 inicjatyw z partnerami zagranicznymi,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powiat kędzierzyńsko-kozielski – 13 inicjatyw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powiat opolski – 12 inicjatyw.</a:t>
            </a:r>
            <a:endParaRPr lang="pl-PL" dirty="0">
              <a:solidFill>
                <a:schemeClr val="accent1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855" y="3289463"/>
            <a:ext cx="5318419" cy="283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38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Prostokąt 4"/>
          <p:cNvSpPr/>
          <p:nvPr/>
        </p:nvSpPr>
        <p:spPr>
          <a:xfrm>
            <a:off x="323850" y="1419136"/>
            <a:ext cx="882015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dirty="0" smtClean="0">
                <a:ln w="0"/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pl-PL" sz="1400" b="0" cap="none" spc="0" dirty="0" smtClean="0">
                <a:ln w="0"/>
                <a:solidFill>
                  <a:schemeClr val="accent1">
                    <a:lumMod val="50000"/>
                  </a:schemeClr>
                </a:solidFill>
              </a:rPr>
              <a:t>spółpraca z zagranicą </a:t>
            </a:r>
            <a:r>
              <a:rPr lang="pl-PL" sz="1400" dirty="0" smtClean="0">
                <a:ln w="0"/>
                <a:solidFill>
                  <a:schemeClr val="accent1">
                    <a:lumMod val="50000"/>
                  </a:schemeClr>
                </a:solidFill>
              </a:rPr>
              <a:t>realizowana </a:t>
            </a:r>
          </a:p>
          <a:p>
            <a:pPr algn="ctr"/>
            <a:r>
              <a:rPr lang="pl-PL" sz="1400" dirty="0" smtClean="0">
                <a:ln w="0"/>
                <a:solidFill>
                  <a:schemeClr val="accent1">
                    <a:lumMod val="50000"/>
                  </a:schemeClr>
                </a:solidFill>
              </a:rPr>
              <a:t>przez </a:t>
            </a:r>
            <a:r>
              <a:rPr lang="de-DE" sz="1400" b="1" dirty="0" err="1" smtClean="0">
                <a:ln w="0"/>
                <a:solidFill>
                  <a:schemeClr val="accent1">
                    <a:lumMod val="50000"/>
                  </a:schemeClr>
                </a:solidFill>
              </a:rPr>
              <a:t>inst</a:t>
            </a:r>
            <a:r>
              <a:rPr lang="pl-PL" sz="1400" b="1" dirty="0" smtClean="0">
                <a:ln w="0"/>
                <a:solidFill>
                  <a:schemeClr val="accent1">
                    <a:lumMod val="50000"/>
                  </a:schemeClr>
                </a:solidFill>
              </a:rPr>
              <a:t>y</a:t>
            </a:r>
            <a:r>
              <a:rPr lang="de-DE" sz="1400" b="1" dirty="0" err="1" smtClean="0">
                <a:ln w="0"/>
                <a:solidFill>
                  <a:schemeClr val="accent1">
                    <a:lumMod val="50000"/>
                  </a:schemeClr>
                </a:solidFill>
              </a:rPr>
              <a:t>tucje</a:t>
            </a:r>
            <a:r>
              <a:rPr lang="de-DE" sz="1400" b="1" dirty="0" smtClean="0">
                <a:ln w="0"/>
                <a:solidFill>
                  <a:schemeClr val="accent1">
                    <a:lumMod val="50000"/>
                  </a:schemeClr>
                </a:solidFill>
              </a:rPr>
              <a:t> i </a:t>
            </a:r>
            <a:r>
              <a:rPr lang="de-DE" sz="1400" b="1" dirty="0" err="1" smtClean="0">
                <a:ln w="0"/>
                <a:solidFill>
                  <a:schemeClr val="accent1">
                    <a:lumMod val="50000"/>
                  </a:schemeClr>
                </a:solidFill>
              </a:rPr>
              <a:t>stowarz</a:t>
            </a:r>
            <a:r>
              <a:rPr lang="pl-PL" sz="1400" b="1" dirty="0">
                <a:ln w="0"/>
                <a:solidFill>
                  <a:schemeClr val="accent1">
                    <a:lumMod val="50000"/>
                  </a:schemeClr>
                </a:solidFill>
              </a:rPr>
              <a:t>y</a:t>
            </a:r>
            <a:r>
              <a:rPr lang="de-DE" sz="1400" b="1" dirty="0" smtClean="0">
                <a:ln w="0"/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pl-PL" sz="1400" b="1" dirty="0" smtClean="0">
                <a:ln w="0"/>
                <a:solidFill>
                  <a:schemeClr val="accent1">
                    <a:lumMod val="50000"/>
                  </a:schemeClr>
                </a:solidFill>
              </a:rPr>
              <a:t>z</a:t>
            </a:r>
            <a:r>
              <a:rPr lang="de-DE" sz="1400" b="1" dirty="0" err="1" smtClean="0">
                <a:ln w="0"/>
                <a:solidFill>
                  <a:schemeClr val="accent1">
                    <a:lumMod val="50000"/>
                  </a:schemeClr>
                </a:solidFill>
              </a:rPr>
              <a:t>enia</a:t>
            </a:r>
            <a:r>
              <a:rPr lang="pl-PL" sz="1400" dirty="0" smtClean="0">
                <a:ln w="0"/>
                <a:solidFill>
                  <a:schemeClr val="accent1">
                    <a:lumMod val="50000"/>
                  </a:schemeClr>
                </a:solidFill>
              </a:rPr>
              <a:t> z terenu województwa opolskiego</a:t>
            </a:r>
            <a:endParaRPr lang="pl-PL" sz="1400" b="0" cap="none" spc="0" dirty="0" smtClean="0">
              <a:ln w="0"/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pl-PL" sz="1400" dirty="0" smtClean="0">
                <a:ln w="0"/>
                <a:solidFill>
                  <a:schemeClr val="accent1">
                    <a:lumMod val="50000"/>
                  </a:schemeClr>
                </a:solidFill>
              </a:rPr>
              <a:t>w roku 2017</a:t>
            </a:r>
          </a:p>
          <a:p>
            <a:endParaRPr lang="pl-PL" sz="1000" dirty="0" smtClean="0"/>
          </a:p>
          <a:p>
            <a:r>
              <a:rPr lang="pl-PL" sz="1000" dirty="0" smtClean="0">
                <a:solidFill>
                  <a:schemeClr val="accent1">
                    <a:lumMod val="50000"/>
                  </a:schemeClr>
                </a:solidFill>
              </a:rPr>
              <a:t>na podstawie sprawozdań przekazanych przez:</a:t>
            </a:r>
            <a:endParaRPr lang="pl-PL" sz="1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l-PL" sz="1000" dirty="0"/>
              <a:t> </a:t>
            </a:r>
          </a:p>
          <a:p>
            <a:pPr marL="228600" lvl="0" indent="-228600">
              <a:buFont typeface="+mj-lt"/>
              <a:buAutoNum type="arabicParenR"/>
            </a:pPr>
            <a:r>
              <a:rPr lang="pl-PL" sz="1000" dirty="0">
                <a:solidFill>
                  <a:schemeClr val="accent1">
                    <a:lumMod val="50000"/>
                  </a:schemeClr>
                </a:solidFill>
              </a:rPr>
              <a:t>Uniwersytet Opolski</a:t>
            </a:r>
          </a:p>
          <a:p>
            <a:pPr marL="228600" lvl="0" indent="-228600">
              <a:buFont typeface="+mj-lt"/>
              <a:buAutoNum type="arabicParenR"/>
            </a:pPr>
            <a:r>
              <a:rPr lang="pl-PL" sz="1000" dirty="0">
                <a:solidFill>
                  <a:schemeClr val="accent1">
                    <a:lumMod val="50000"/>
                  </a:schemeClr>
                </a:solidFill>
              </a:rPr>
              <a:t>Politechnika Opolska</a:t>
            </a:r>
          </a:p>
          <a:p>
            <a:pPr marL="228600" lvl="0" indent="-228600">
              <a:buFont typeface="+mj-lt"/>
              <a:buAutoNum type="arabicParenR"/>
            </a:pPr>
            <a:r>
              <a:rPr lang="pl-PL" sz="1000" dirty="0">
                <a:solidFill>
                  <a:schemeClr val="accent1">
                    <a:lumMod val="50000"/>
                  </a:schemeClr>
                </a:solidFill>
              </a:rPr>
              <a:t>Państwowa Wyższa Szkoła Zawodowa w Nysie</a:t>
            </a:r>
          </a:p>
          <a:p>
            <a:pPr marL="228600" lvl="0" indent="-228600">
              <a:buFont typeface="+mj-lt"/>
              <a:buAutoNum type="arabicParenR"/>
            </a:pPr>
            <a:r>
              <a:rPr lang="pl-PL" sz="1000" dirty="0">
                <a:solidFill>
                  <a:schemeClr val="accent1">
                    <a:lumMod val="50000"/>
                  </a:schemeClr>
                </a:solidFill>
              </a:rPr>
              <a:t>Muzeum Wsi Opolskiej</a:t>
            </a:r>
          </a:p>
          <a:p>
            <a:pPr marL="228600" lvl="0" indent="-228600">
              <a:buFont typeface="+mj-lt"/>
              <a:buAutoNum type="arabicParenR"/>
            </a:pPr>
            <a:r>
              <a:rPr lang="pl-PL" sz="1000" dirty="0">
                <a:solidFill>
                  <a:schemeClr val="accent1">
                    <a:lumMod val="50000"/>
                  </a:schemeClr>
                </a:solidFill>
              </a:rPr>
              <a:t>Wojewódzka Biblioteka Publiczna im. E. Smołki  w Opolu</a:t>
            </a:r>
          </a:p>
          <a:p>
            <a:pPr marL="228600" lvl="0" indent="-228600">
              <a:buFont typeface="+mj-lt"/>
              <a:buAutoNum type="arabicParenR"/>
            </a:pPr>
            <a:r>
              <a:rPr lang="pl-PL" sz="1000" dirty="0">
                <a:solidFill>
                  <a:schemeClr val="accent1">
                    <a:lumMod val="50000"/>
                  </a:schemeClr>
                </a:solidFill>
              </a:rPr>
              <a:t>Filharmonia Opolska im. Józefa Elsnera</a:t>
            </a:r>
          </a:p>
          <a:p>
            <a:pPr marL="228600" lvl="0" indent="-228600">
              <a:buFont typeface="+mj-lt"/>
              <a:buAutoNum type="arabicParenR"/>
            </a:pPr>
            <a:r>
              <a:rPr lang="pl-PL" sz="1000" dirty="0">
                <a:solidFill>
                  <a:schemeClr val="accent1">
                    <a:lumMod val="50000"/>
                  </a:schemeClr>
                </a:solidFill>
              </a:rPr>
              <a:t>Teatr im. Jana Kochanowskiego</a:t>
            </a:r>
          </a:p>
          <a:p>
            <a:pPr marL="228600" lvl="0" indent="-228600">
              <a:buFont typeface="+mj-lt"/>
              <a:buAutoNum type="arabicParenR"/>
            </a:pPr>
            <a:r>
              <a:rPr lang="pl-PL" sz="1000" dirty="0">
                <a:solidFill>
                  <a:schemeClr val="accent1">
                    <a:lumMod val="50000"/>
                  </a:schemeClr>
                </a:solidFill>
              </a:rPr>
              <a:t>Centralne Muzeum Jeńców Wojennych w Łambinowicach - Opolu</a:t>
            </a:r>
          </a:p>
          <a:p>
            <a:pPr marL="228600" lvl="0" indent="-228600">
              <a:buFont typeface="+mj-lt"/>
              <a:buAutoNum type="arabicParenR"/>
            </a:pPr>
            <a:r>
              <a:rPr lang="pl-PL" sz="1000" dirty="0">
                <a:solidFill>
                  <a:schemeClr val="accent1">
                    <a:lumMod val="50000"/>
                  </a:schemeClr>
                </a:solidFill>
              </a:rPr>
              <a:t>Opolskie Centrum Rozwoju Gospodarki</a:t>
            </a:r>
          </a:p>
          <a:p>
            <a:pPr marL="228600" lvl="0" indent="-228600">
              <a:buFont typeface="+mj-lt"/>
              <a:buAutoNum type="arabicParenR"/>
            </a:pPr>
            <a:r>
              <a:rPr lang="pl-PL" sz="1000" dirty="0">
                <a:solidFill>
                  <a:schemeClr val="accent1">
                    <a:lumMod val="50000"/>
                  </a:schemeClr>
                </a:solidFill>
              </a:rPr>
              <a:t>Muzeum Piastów Śląskich w Brzegu</a:t>
            </a:r>
          </a:p>
          <a:p>
            <a:pPr marL="228600" lvl="0" indent="-228600">
              <a:buFont typeface="+mj-lt"/>
              <a:buAutoNum type="arabicParenR"/>
            </a:pPr>
            <a:r>
              <a:rPr lang="pl-PL" sz="1000" dirty="0">
                <a:solidFill>
                  <a:schemeClr val="accent1">
                    <a:lumMod val="50000"/>
                  </a:schemeClr>
                </a:solidFill>
              </a:rPr>
              <a:t>Regionalny Zespół Placówek Wsparcia Edukacji w Opolu</a:t>
            </a:r>
          </a:p>
          <a:p>
            <a:pPr marL="228600" lvl="0" indent="-228600">
              <a:buFont typeface="+mj-lt"/>
              <a:buAutoNum type="arabicParenR"/>
            </a:pPr>
            <a:r>
              <a:rPr lang="pl-PL" sz="1000" dirty="0">
                <a:solidFill>
                  <a:schemeClr val="accent1">
                    <a:lumMod val="50000"/>
                  </a:schemeClr>
                </a:solidFill>
              </a:rPr>
              <a:t>Stowarzyszenie Współpracy Polska-Wschód Odział Wojewódzki w Opolu</a:t>
            </a:r>
          </a:p>
          <a:p>
            <a:pPr marL="228600" lvl="0" indent="-228600">
              <a:buFont typeface="+mj-lt"/>
              <a:buAutoNum type="arabicParenR"/>
            </a:pPr>
            <a:r>
              <a:rPr lang="pl-PL" sz="1000" dirty="0">
                <a:solidFill>
                  <a:schemeClr val="accent1">
                    <a:lumMod val="50000"/>
                  </a:schemeClr>
                </a:solidFill>
              </a:rPr>
              <a:t>Stowarzyszenie Współpracy Polska-Ukraina „</a:t>
            </a:r>
            <a:r>
              <a:rPr lang="pl-PL" sz="1000" dirty="0" err="1">
                <a:solidFill>
                  <a:schemeClr val="accent1">
                    <a:lumMod val="50000"/>
                  </a:schemeClr>
                </a:solidFill>
              </a:rPr>
              <a:t>Nadwórna</a:t>
            </a:r>
            <a:r>
              <a:rPr lang="pl-PL" sz="1000" dirty="0">
                <a:solidFill>
                  <a:schemeClr val="accent1">
                    <a:lumMod val="50000"/>
                  </a:schemeClr>
                </a:solidFill>
              </a:rPr>
              <a:t>”</a:t>
            </a:r>
          </a:p>
          <a:p>
            <a:pPr marL="228600" lvl="0" indent="-228600">
              <a:buFont typeface="+mj-lt"/>
              <a:buAutoNum type="arabicParenR"/>
            </a:pPr>
            <a:r>
              <a:rPr lang="pl-PL" sz="1000" dirty="0">
                <a:solidFill>
                  <a:schemeClr val="accent1">
                    <a:lumMod val="50000"/>
                  </a:schemeClr>
                </a:solidFill>
              </a:rPr>
              <a:t>Piastun – Fundacja na rzecz dzieci i młodzieży</a:t>
            </a:r>
          </a:p>
          <a:p>
            <a:pPr marL="228600" lvl="0" indent="-228600">
              <a:buFont typeface="+mj-lt"/>
              <a:buAutoNum type="arabicParenR"/>
            </a:pPr>
            <a:r>
              <a:rPr lang="pl-PL" sz="1000" dirty="0">
                <a:solidFill>
                  <a:schemeClr val="accent1">
                    <a:lumMod val="50000"/>
                  </a:schemeClr>
                </a:solidFill>
              </a:rPr>
              <a:t>Stowarzyszenie Gmin Polskich Euroregionu Pradziad</a:t>
            </a:r>
          </a:p>
          <a:p>
            <a:pPr marL="228600" lvl="0" indent="-228600">
              <a:buFont typeface="+mj-lt"/>
              <a:buAutoNum type="arabicParenR"/>
            </a:pPr>
            <a:r>
              <a:rPr lang="pl-PL" sz="1000" dirty="0">
                <a:solidFill>
                  <a:schemeClr val="accent1">
                    <a:lumMod val="50000"/>
                  </a:schemeClr>
                </a:solidFill>
              </a:rPr>
              <a:t>Fundacja Rozwoju Śląska</a:t>
            </a:r>
          </a:p>
          <a:p>
            <a:pPr marL="228600" lvl="0" indent="-228600">
              <a:buFont typeface="+mj-lt"/>
              <a:buAutoNum type="arabicParenR"/>
            </a:pPr>
            <a:r>
              <a:rPr lang="pl-PL" sz="1000" dirty="0">
                <a:solidFill>
                  <a:schemeClr val="accent1">
                    <a:lumMod val="50000"/>
                  </a:schemeClr>
                </a:solidFill>
              </a:rPr>
              <a:t>Wojewódzki Urząd Pracy</a:t>
            </a:r>
          </a:p>
          <a:p>
            <a:pPr marL="228600" lvl="0" indent="-228600">
              <a:buFont typeface="+mj-lt"/>
              <a:buAutoNum type="arabicParenR"/>
            </a:pPr>
            <a:r>
              <a:rPr lang="pl-PL" sz="1000" dirty="0">
                <a:solidFill>
                  <a:schemeClr val="accent1">
                    <a:lumMod val="50000"/>
                  </a:schemeClr>
                </a:solidFill>
              </a:rPr>
              <a:t>Opolska Izba Gospodarcza </a:t>
            </a:r>
          </a:p>
          <a:p>
            <a:pPr marL="228600" lvl="0" indent="-228600">
              <a:buFont typeface="+mj-lt"/>
              <a:buAutoNum type="arabicParenR"/>
            </a:pPr>
            <a:r>
              <a:rPr lang="pl-PL" sz="1000" dirty="0">
                <a:solidFill>
                  <a:schemeClr val="accent1">
                    <a:lumMod val="50000"/>
                  </a:schemeClr>
                </a:solidFill>
              </a:rPr>
              <a:t>Opolska Regionalna Organizacja Turystyczna </a:t>
            </a:r>
          </a:p>
          <a:p>
            <a:pPr marL="228600" lvl="0" indent="-228600">
              <a:buFont typeface="+mj-lt"/>
              <a:buAutoNum type="arabicParenR"/>
            </a:pPr>
            <a:r>
              <a:rPr lang="pl-PL" sz="1000" dirty="0">
                <a:solidFill>
                  <a:schemeClr val="accent1">
                    <a:lumMod val="50000"/>
                  </a:schemeClr>
                </a:solidFill>
              </a:rPr>
              <a:t>Stowarzyszenie „ Promocja Przedsiębiorczości”</a:t>
            </a:r>
          </a:p>
          <a:p>
            <a:pPr marL="228600" lvl="0" indent="-228600">
              <a:buFont typeface="+mj-lt"/>
              <a:buAutoNum type="arabicParenR"/>
            </a:pPr>
            <a:r>
              <a:rPr lang="pl-PL" sz="1000" dirty="0">
                <a:solidFill>
                  <a:schemeClr val="accent1">
                    <a:lumMod val="50000"/>
                  </a:schemeClr>
                </a:solidFill>
              </a:rPr>
              <a:t>Uniwersytecki  Szpital Kliniczny w Opolu</a:t>
            </a:r>
          </a:p>
          <a:p>
            <a:pPr marL="228600" lvl="0" indent="-228600">
              <a:buFont typeface="+mj-lt"/>
              <a:buAutoNum type="arabicParenR"/>
            </a:pPr>
            <a:r>
              <a:rPr lang="pl-PL" sz="1000" dirty="0">
                <a:solidFill>
                  <a:schemeClr val="accent1">
                    <a:lumMod val="50000"/>
                  </a:schemeClr>
                </a:solidFill>
              </a:rPr>
              <a:t>Państwowa Medyczna Wyższa Szkoła Zawodowa w Opolu </a:t>
            </a:r>
          </a:p>
          <a:p>
            <a:pPr marL="228600" lvl="0" indent="-228600">
              <a:buFont typeface="+mj-lt"/>
              <a:buAutoNum type="arabicParenR"/>
            </a:pPr>
            <a:r>
              <a:rPr lang="pl-PL" sz="1000" dirty="0">
                <a:solidFill>
                  <a:schemeClr val="accent1">
                    <a:lumMod val="50000"/>
                  </a:schemeClr>
                </a:solidFill>
              </a:rPr>
              <a:t>Wojewódzki Specjalistyczny Zespół Neuropsychiatryczny im. Św. </a:t>
            </a:r>
            <a:r>
              <a:rPr lang="pl-PL" sz="1000" dirty="0" smtClean="0">
                <a:solidFill>
                  <a:schemeClr val="accent1">
                    <a:lumMod val="50000"/>
                  </a:schemeClr>
                </a:solidFill>
              </a:rPr>
              <a:t>Jadwigi</a:t>
            </a:r>
          </a:p>
        </p:txBody>
      </p:sp>
    </p:spTree>
    <p:extLst>
      <p:ext uri="{BB962C8B-B14F-4D97-AF65-F5344CB8AC3E}">
        <p14:creationId xmlns:p14="http://schemas.microsoft.com/office/powerpoint/2010/main" val="3037041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Prostokąt 4"/>
          <p:cNvSpPr/>
          <p:nvPr/>
        </p:nvSpPr>
        <p:spPr>
          <a:xfrm>
            <a:off x="590550" y="2081510"/>
            <a:ext cx="777239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ww. 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jednostki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zrealizowały ogólnie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664 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inicjatywy, w 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1006 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dziedzinach,</a:t>
            </a:r>
          </a:p>
          <a:p>
            <a:endParaRPr lang="pl-PL" dirty="0" smtClean="0">
              <a:solidFill>
                <a:schemeClr val="accent1">
                  <a:lumMod val="50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najwięcej 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inicjatyw 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współpracy zrealizowano w 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dziedzinie edukacji (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505),                co 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stanowi ponad 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50% 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wszystkich inicjatyw zrealizowanych przez 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badane stowarzyszenia i instytucje 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w 2017 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roku,</a:t>
            </a:r>
          </a:p>
          <a:p>
            <a:endParaRPr lang="pl-PL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Politechnika Opolska w 2017 roku współpracowała ze 193 uczelniami 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partnerskimi, uczelnia podpisała 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27 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nowych umów 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z partnerami 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zagranicznymi,</a:t>
            </a:r>
          </a:p>
          <a:p>
            <a:endParaRPr lang="pl-PL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Uniwersytet Opolski  w 2017 r.  roku prowadził współpracę z  138 uczelniami 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zagranicznymi 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w ramach zawartych  umów o współpracy. Oprócz tego uczelnia w 2017 roku 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podpisała 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63 umowy  bilateralne 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z uczelniami zagranicznymi</a:t>
            </a:r>
          </a:p>
          <a:p>
            <a:endParaRPr lang="pl-PL" dirty="0" smtClean="0"/>
          </a:p>
          <a:p>
            <a:endParaRPr lang="pl-PL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0360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Prostokąt 4"/>
          <p:cNvSpPr/>
          <p:nvPr/>
        </p:nvSpPr>
        <p:spPr>
          <a:xfrm>
            <a:off x="1714500" y="1354119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WSPÓŁPRACA ZAGRANICZNA INSTYTUCJI WOJEWÓDZTWA OPOLSKIEGO </a:t>
            </a: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1808843"/>
              </p:ext>
            </p:extLst>
          </p:nvPr>
        </p:nvGraphicFramePr>
        <p:xfrm>
          <a:off x="533400" y="1650406"/>
          <a:ext cx="6486525" cy="4902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336775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7035240"/>
              </p:ext>
            </p:extLst>
          </p:nvPr>
        </p:nvGraphicFramePr>
        <p:xfrm>
          <a:off x="685800" y="785259"/>
          <a:ext cx="8336369" cy="6072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8518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Prostokąt 5"/>
          <p:cNvSpPr/>
          <p:nvPr/>
        </p:nvSpPr>
        <p:spPr>
          <a:xfrm>
            <a:off x="2579018" y="2802077"/>
            <a:ext cx="39859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0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Dziękuję za uwagę</a:t>
            </a:r>
            <a:endParaRPr lang="pl-PL" sz="400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04800" y="4632326"/>
            <a:ext cx="299085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accent1">
                    <a:lumMod val="50000"/>
                  </a:schemeClr>
                </a:solidFill>
              </a:rPr>
              <a:t>Mateusz Figiel</a:t>
            </a:r>
            <a:r>
              <a:rPr lang="pl-PL" sz="14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l-PL" sz="1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1400" dirty="0" smtClean="0">
                <a:solidFill>
                  <a:schemeClr val="accent1">
                    <a:lumMod val="50000"/>
                  </a:schemeClr>
                </a:solidFill>
              </a:rPr>
              <a:t>Dyrektor</a:t>
            </a:r>
            <a:r>
              <a:rPr lang="pl-PL" sz="14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l-PL" sz="1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1400" dirty="0" smtClean="0">
                <a:solidFill>
                  <a:schemeClr val="accent1">
                    <a:lumMod val="50000"/>
                  </a:schemeClr>
                </a:solidFill>
              </a:rPr>
              <a:t>Departamentu </a:t>
            </a:r>
            <a:r>
              <a:rPr lang="pl-PL" sz="1400" dirty="0">
                <a:solidFill>
                  <a:schemeClr val="accent1">
                    <a:lumMod val="50000"/>
                  </a:schemeClr>
                </a:solidFill>
              </a:rPr>
              <a:t>Współpracy z Zagranicą i Promocji Regionu</a:t>
            </a:r>
            <a:br>
              <a:rPr lang="pl-PL" sz="1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1400" dirty="0">
                <a:solidFill>
                  <a:schemeClr val="accent1">
                    <a:lumMod val="50000"/>
                  </a:schemeClr>
                </a:solidFill>
              </a:rPr>
              <a:t>ul. Żeromskiego 3, 45-053 Opole</a:t>
            </a:r>
            <a:br>
              <a:rPr lang="pl-PL" sz="1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1400" dirty="0">
                <a:solidFill>
                  <a:schemeClr val="accent1">
                    <a:lumMod val="50000"/>
                  </a:schemeClr>
                </a:solidFill>
              </a:rPr>
              <a:t>Tel.: (+48) 77 44 29 </a:t>
            </a:r>
            <a:r>
              <a:rPr lang="pl-PL" sz="1400" dirty="0" smtClean="0">
                <a:solidFill>
                  <a:schemeClr val="accent1">
                    <a:lumMod val="50000"/>
                  </a:schemeClr>
                </a:solidFill>
              </a:rPr>
              <a:t>340</a:t>
            </a:r>
            <a:endParaRPr lang="pl-PL" sz="14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l-PL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795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Prostokąt 4"/>
          <p:cNvSpPr/>
          <p:nvPr/>
        </p:nvSpPr>
        <p:spPr>
          <a:xfrm>
            <a:off x="552450" y="2219187"/>
            <a:ext cx="82867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Współpraca 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zagraniczna Województwa Opolskiego w roku 2017 prowadzona była zgodnie z założeniami Priorytetów Współpracy Zagranicznej Województwa Opolskiego 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 i 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stanowiła kontynuację działań i zobowiązań wynikających z umów i kontaktów nawiązanych w latach poprzednich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just"/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Biura i Departamenty UMWO zrealizowały w roku ubiegłym 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116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 projektów                          z partnerami zagranicznymi,</a:t>
            </a:r>
          </a:p>
          <a:p>
            <a:pPr algn="just"/>
            <a:endParaRPr lang="pl-PL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Inicjatywy zrealizowane zostały przy 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udziale partnerów 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z 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11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 krajów świata</a:t>
            </a: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pl-PL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pl-PL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922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1505342"/>
              </p:ext>
            </p:extLst>
          </p:nvPr>
        </p:nvGraphicFramePr>
        <p:xfrm>
          <a:off x="461962" y="2024062"/>
          <a:ext cx="8220075" cy="3952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3688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Prostokąt 4"/>
          <p:cNvSpPr/>
          <p:nvPr/>
        </p:nvSpPr>
        <p:spPr>
          <a:xfrm>
            <a:off x="2332797" y="1548884"/>
            <a:ext cx="4478405" cy="369332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pl-PL" dirty="0" smtClean="0">
                <a:ln w="0"/>
                <a:solidFill>
                  <a:schemeClr val="accent1">
                    <a:lumMod val="50000"/>
                  </a:schemeClr>
                </a:solidFill>
                <a:effectLst/>
              </a:rPr>
              <a:t>Dziedziny współpracy z zagranicą w roku 2017</a:t>
            </a:r>
            <a:endParaRPr lang="pl-PL" dirty="0">
              <a:effectLst/>
            </a:endParaRPr>
          </a:p>
        </p:txBody>
      </p:sp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2602565"/>
              </p:ext>
            </p:extLst>
          </p:nvPr>
        </p:nvGraphicFramePr>
        <p:xfrm>
          <a:off x="1719261" y="1962150"/>
          <a:ext cx="6157914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5346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Podtytuł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Prostokąt 4"/>
          <p:cNvSpPr/>
          <p:nvPr/>
        </p:nvSpPr>
        <p:spPr>
          <a:xfrm>
            <a:off x="2486025" y="1632506"/>
            <a:ext cx="4572000" cy="369332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r>
              <a:rPr lang="pl-P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Kierunki geograficzne współpracy z zagranicą</a:t>
            </a:r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2471842"/>
              </p:ext>
            </p:extLst>
          </p:nvPr>
        </p:nvGraphicFramePr>
        <p:xfrm>
          <a:off x="1776412" y="2316163"/>
          <a:ext cx="5591175" cy="3957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4032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Prostokąt 5"/>
          <p:cNvSpPr/>
          <p:nvPr/>
        </p:nvSpPr>
        <p:spPr>
          <a:xfrm>
            <a:off x="266700" y="1463249"/>
            <a:ext cx="8610600" cy="4744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>
                <a:ln w="0"/>
                <a:solidFill>
                  <a:schemeClr val="accent1">
                    <a:lumMod val="50000"/>
                  </a:schemeClr>
                </a:solidFill>
                <a:effectLst/>
              </a:rPr>
              <a:t>Współpraca z regionami partnerskimi Województwa Opolskiego</a:t>
            </a:r>
          </a:p>
          <a:p>
            <a:endParaRPr lang="pl-PL" dirty="0" smtClean="0">
              <a:ln w="0"/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r>
              <a:rPr lang="pl-PL" sz="1600" dirty="0">
                <a:solidFill>
                  <a:schemeClr val="accent1">
                    <a:lumMod val="50000"/>
                  </a:schemeClr>
                </a:solidFill>
              </a:rPr>
              <a:t>Samorząd Województwa Opolskiego </a:t>
            </a:r>
            <a:r>
              <a:rPr lang="pl-PL" sz="1600" dirty="0" smtClean="0">
                <a:solidFill>
                  <a:schemeClr val="accent1">
                    <a:lumMod val="50000"/>
                  </a:schemeClr>
                </a:solidFill>
              </a:rPr>
              <a:t>posiada 12 regionów partnerskich w 10 krajach.</a:t>
            </a:r>
          </a:p>
          <a:p>
            <a:r>
              <a:rPr lang="pl-PL" sz="1600" dirty="0" smtClean="0">
                <a:solidFill>
                  <a:schemeClr val="accent1">
                    <a:lumMod val="50000"/>
                  </a:schemeClr>
                </a:solidFill>
              </a:rPr>
              <a:t>Współpraca realizowana na podstawie następujących porozumień i listów intencyjnych:</a:t>
            </a:r>
          </a:p>
          <a:p>
            <a:endParaRPr lang="pl-PL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9250" indent="-342900">
              <a:buFont typeface="+mj-lt"/>
              <a:buAutoNum type="arabicPeriod"/>
              <a:defRPr/>
            </a:pPr>
            <a:r>
              <a:rPr lang="pl-PL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Autonomiczna Wspólnota GALICII </a:t>
            </a:r>
            <a:r>
              <a:rPr lang="pl-PL" sz="1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– Hiszpania </a:t>
            </a:r>
            <a:r>
              <a:rPr lang="pl-PL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– 4 marca 1999 r. </a:t>
            </a:r>
            <a:endParaRPr lang="pl-PL" sz="14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349250" indent="-342900">
              <a:buFont typeface="+mj-lt"/>
              <a:buAutoNum type="arabicPeriod"/>
              <a:defRPr/>
            </a:pPr>
            <a:r>
              <a:rPr lang="pl-PL" sz="1400" dirty="0" smtClean="0">
                <a:solidFill>
                  <a:schemeClr val="accent1">
                    <a:lumMod val="50000"/>
                  </a:schemeClr>
                </a:solidFill>
              </a:rPr>
              <a:t>Region BAZYLIKATA – Włochy – 21 </a:t>
            </a:r>
            <a:r>
              <a:rPr lang="pl-PL" sz="1400" dirty="0">
                <a:solidFill>
                  <a:schemeClr val="accent1">
                    <a:lumMod val="50000"/>
                  </a:schemeClr>
                </a:solidFill>
              </a:rPr>
              <a:t>października </a:t>
            </a:r>
            <a:r>
              <a:rPr lang="pl-PL" sz="1400" dirty="0" smtClean="0">
                <a:solidFill>
                  <a:schemeClr val="accent1">
                    <a:lumMod val="50000"/>
                  </a:schemeClr>
                </a:solidFill>
              </a:rPr>
              <a:t>1999 r. </a:t>
            </a:r>
          </a:p>
          <a:p>
            <a:pPr marL="349250" indent="-342900">
              <a:buFont typeface="+mj-lt"/>
              <a:buAutoNum type="arabicPeriod"/>
              <a:defRPr/>
            </a:pPr>
            <a:r>
              <a:rPr lang="pl-PL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Komitat FEJÉR – Węgry – 21 sierpnia 2000 r. </a:t>
            </a:r>
          </a:p>
          <a:p>
            <a:pPr marL="349250" indent="-342900">
              <a:buFont typeface="+mj-lt"/>
              <a:buAutoNum type="arabicPeriod"/>
              <a:defRPr/>
            </a:pPr>
            <a:r>
              <a:rPr lang="pl-PL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Kraj Związkowy NADRENIA-PALATYNAT – Niemcy – 11 września 2001 r.  </a:t>
            </a:r>
          </a:p>
          <a:p>
            <a:pPr marL="349250" indent="-342900">
              <a:buFont typeface="+mj-lt"/>
              <a:buAutoNum type="arabicPeriod"/>
              <a:defRPr/>
            </a:pPr>
            <a:r>
              <a:rPr lang="pl-PL" sz="1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Obwód IWANO-FRANKIWSKI </a:t>
            </a:r>
            <a:r>
              <a:rPr lang="pl-PL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– Ukraina – 5 października 2001 r. </a:t>
            </a:r>
          </a:p>
          <a:p>
            <a:pPr marL="349250" indent="-342900">
              <a:buFont typeface="+mj-lt"/>
              <a:buAutoNum type="arabicPeriod"/>
              <a:defRPr/>
            </a:pPr>
            <a:r>
              <a:rPr lang="pl-PL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Kraj OŁOMUNIECKI – Czechy – 9 lipca 2002 r. </a:t>
            </a:r>
          </a:p>
          <a:p>
            <a:pPr marL="349250" indent="-342900">
              <a:buFont typeface="+mj-lt"/>
              <a:buAutoNum type="arabicPeriod"/>
              <a:defRPr/>
            </a:pPr>
            <a:r>
              <a:rPr lang="pl-PL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Kraj Związkowy STYRIA – Austria – 2 lipca 2004 r. </a:t>
            </a:r>
          </a:p>
          <a:p>
            <a:pPr marL="349250" indent="-342900">
              <a:buFont typeface="+mj-lt"/>
              <a:buAutoNum type="arabicPeriod"/>
              <a:defRPr/>
            </a:pPr>
            <a:r>
              <a:rPr lang="pl-PL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Okręg ARAD – Rumunia – 16 marca 2007 r. </a:t>
            </a:r>
          </a:p>
          <a:p>
            <a:pPr marL="349250" indent="-342900">
              <a:buFont typeface="+mj-lt"/>
              <a:buAutoNum type="arabicPeriod"/>
              <a:defRPr/>
            </a:pPr>
            <a:r>
              <a:rPr lang="pl-PL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Prowincja FUJIAN – Chiny – 8 września 2012 r. </a:t>
            </a:r>
          </a:p>
          <a:p>
            <a:pPr marL="349250" indent="-342900">
              <a:buFont typeface="+mj-lt"/>
              <a:buAutoNum type="arabicPeriod"/>
              <a:defRPr/>
            </a:pPr>
            <a:r>
              <a:rPr lang="pl-PL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Region BURGUNDIA (obecnie </a:t>
            </a:r>
            <a:r>
              <a:rPr lang="pl-PL" sz="1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BURGUNDIA – FRANCHE-COMTÉ) </a:t>
            </a:r>
            <a:r>
              <a:rPr lang="pl-PL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– Francja – 7 lipca 2014 r. </a:t>
            </a:r>
            <a:endParaRPr lang="pl-PL" sz="14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349250" indent="-342900">
              <a:buFont typeface="+mj-lt"/>
              <a:buAutoNum type="arabicPeriod"/>
              <a:defRPr/>
            </a:pPr>
            <a:r>
              <a:rPr lang="pl-PL" sz="1400" dirty="0" smtClean="0">
                <a:solidFill>
                  <a:schemeClr val="accent1">
                    <a:lumMod val="50000"/>
                  </a:schemeClr>
                </a:solidFill>
              </a:rPr>
              <a:t>Kraj MORAWSKO-ŚLĄSKI (Czechy) – 15 </a:t>
            </a:r>
            <a:r>
              <a:rPr lang="pl-PL" sz="1400" dirty="0">
                <a:solidFill>
                  <a:schemeClr val="accent1">
                    <a:lumMod val="50000"/>
                  </a:schemeClr>
                </a:solidFill>
              </a:rPr>
              <a:t>września 2017 </a:t>
            </a:r>
            <a:r>
              <a:rPr lang="pl-PL" sz="1400" dirty="0" smtClean="0">
                <a:solidFill>
                  <a:schemeClr val="accent1">
                    <a:lumMod val="50000"/>
                  </a:schemeClr>
                </a:solidFill>
              </a:rPr>
              <a:t>r. </a:t>
            </a:r>
          </a:p>
          <a:p>
            <a:pPr marL="349250" indent="-342900">
              <a:buFont typeface="+mj-lt"/>
              <a:buAutoNum type="arabicPeriod"/>
              <a:defRPr/>
            </a:pPr>
            <a:endParaRPr lang="pl-PL" sz="1400" dirty="0">
              <a:ln w="0"/>
              <a:solidFill>
                <a:schemeClr val="accent1">
                  <a:lumMod val="50000"/>
                </a:schemeClr>
              </a:solidFill>
            </a:endParaRPr>
          </a:p>
          <a:p>
            <a:pPr marL="349250" indent="-342900">
              <a:buFont typeface="+mj-lt"/>
              <a:buAutoNum type="arabicPeriod"/>
              <a:defRPr/>
            </a:pPr>
            <a:endParaRPr lang="pl-PL" sz="1400" dirty="0">
              <a:ln w="0"/>
              <a:solidFill>
                <a:schemeClr val="accent1">
                  <a:lumMod val="50000"/>
                </a:schemeClr>
              </a:solidFill>
            </a:endParaRPr>
          </a:p>
          <a:p>
            <a:pPr marL="349250" indent="-342900">
              <a:buFont typeface="+mj-lt"/>
              <a:buAutoNum type="arabicPeriod"/>
              <a:defRPr/>
            </a:pPr>
            <a:r>
              <a:rPr lang="pl-PL" sz="1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POROZUMIENIE </a:t>
            </a:r>
            <a:r>
              <a:rPr lang="pl-PL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CZTEROSTRONNE: </a:t>
            </a:r>
          </a:p>
          <a:p>
            <a:pPr>
              <a:spcBef>
                <a:spcPts val="1000"/>
              </a:spcBef>
              <a:buSzPct val="100000"/>
              <a:defRPr/>
            </a:pPr>
            <a:r>
              <a:rPr lang="pl-PL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- Burgundia-</a:t>
            </a:r>
            <a:r>
              <a:rPr lang="pl-PL" sz="1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Franche</a:t>
            </a:r>
            <a:r>
              <a:rPr lang="pl-PL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-</a:t>
            </a:r>
            <a:r>
              <a:rPr lang="pl-PL" sz="1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Comté</a:t>
            </a:r>
            <a:r>
              <a:rPr lang="pl-PL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, Nadrenia-Palatynat, Kraj </a:t>
            </a:r>
            <a:r>
              <a:rPr lang="pl-PL" sz="1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Środkowoczeski, Województwo Opolskie </a:t>
            </a:r>
            <a:r>
              <a:rPr lang="pl-PL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- 21 maja 2003 r. </a:t>
            </a:r>
          </a:p>
        </p:txBody>
      </p:sp>
    </p:spTree>
    <p:extLst>
      <p:ext uri="{BB962C8B-B14F-4D97-AF65-F5344CB8AC3E}">
        <p14:creationId xmlns:p14="http://schemas.microsoft.com/office/powerpoint/2010/main" val="27834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Podtytu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Prostokąt 4"/>
          <p:cNvSpPr/>
          <p:nvPr/>
        </p:nvSpPr>
        <p:spPr>
          <a:xfrm>
            <a:off x="1524000" y="1724710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ln w="0"/>
                <a:solidFill>
                  <a:schemeClr val="accent1">
                    <a:lumMod val="50000"/>
                  </a:schemeClr>
                </a:solidFill>
                <a:effectLst/>
              </a:rPr>
              <a:t>Współpraca z regionami partnerskimi Województwa Opolskiego</a:t>
            </a:r>
          </a:p>
        </p:txBody>
      </p:sp>
      <p:graphicFrame>
        <p:nvGraphicFramePr>
          <p:cNvPr id="9" name="Wykres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1748711"/>
              </p:ext>
            </p:extLst>
          </p:nvPr>
        </p:nvGraphicFramePr>
        <p:xfrm>
          <a:off x="1905000" y="2641600"/>
          <a:ext cx="6096000" cy="3576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5228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Prostokąt 4"/>
          <p:cNvSpPr/>
          <p:nvPr/>
        </p:nvSpPr>
        <p:spPr>
          <a:xfrm>
            <a:off x="323849" y="1709341"/>
            <a:ext cx="858202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>
                <a:ln w="0"/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pl-PL" b="0" cap="none" spc="0" dirty="0" smtClean="0">
                <a:ln w="0"/>
                <a:solidFill>
                  <a:schemeClr val="accent1">
                    <a:lumMod val="50000"/>
                  </a:schemeClr>
                </a:solidFill>
              </a:rPr>
              <a:t>spółpraca z zagranicą </a:t>
            </a:r>
            <a:r>
              <a:rPr lang="pl-PL" dirty="0" smtClean="0">
                <a:ln w="0"/>
                <a:solidFill>
                  <a:schemeClr val="accent1">
                    <a:lumMod val="50000"/>
                  </a:schemeClr>
                </a:solidFill>
              </a:rPr>
              <a:t>realizowana </a:t>
            </a:r>
          </a:p>
          <a:p>
            <a:pPr algn="ctr"/>
            <a:r>
              <a:rPr lang="pl-PL" dirty="0" smtClean="0">
                <a:ln w="0"/>
                <a:solidFill>
                  <a:schemeClr val="accent1">
                    <a:lumMod val="50000"/>
                  </a:schemeClr>
                </a:solidFill>
              </a:rPr>
              <a:t>przez </a:t>
            </a:r>
            <a:r>
              <a:rPr lang="pl-PL" b="1" dirty="0" smtClean="0">
                <a:ln w="0"/>
                <a:solidFill>
                  <a:schemeClr val="accent1">
                    <a:lumMod val="50000"/>
                  </a:schemeClr>
                </a:solidFill>
              </a:rPr>
              <a:t>gminy</a:t>
            </a:r>
            <a:r>
              <a:rPr lang="pl-PL" dirty="0" smtClean="0">
                <a:ln w="0"/>
                <a:solidFill>
                  <a:schemeClr val="accent1">
                    <a:lumMod val="50000"/>
                  </a:schemeClr>
                </a:solidFill>
              </a:rPr>
              <a:t> z terenu województwa opolskiego</a:t>
            </a:r>
            <a:endParaRPr lang="pl-PL" b="0" cap="none" spc="0" dirty="0" smtClean="0">
              <a:ln w="0"/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pl-PL" dirty="0" smtClean="0">
                <a:ln w="0"/>
                <a:solidFill>
                  <a:schemeClr val="accent1">
                    <a:lumMod val="50000"/>
                  </a:schemeClr>
                </a:solidFill>
              </a:rPr>
              <a:t>w roku 2017</a:t>
            </a:r>
          </a:p>
          <a:p>
            <a:pPr algn="ctr"/>
            <a:endParaRPr lang="pl-PL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pl-PL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ogólna 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liczba inicjatyw, jakie gminy województwa opolskiego podejmowały we współpracy z partnerami zagranicznymi w 2017 roku wynosi 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635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</a:p>
          <a:p>
            <a:endParaRPr lang="pl-PL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10 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gmin zadeklarowało, że w roku 2017 nie podejmowało żadnych działań we współpracy z partnerami zagranicznymi. Do gmin, które w roku 2017 nie podjęły współpracy z zagranicą należą wyłącznie gminy 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wiejskie,</a:t>
            </a:r>
          </a:p>
          <a:p>
            <a:endParaRPr lang="pl-PL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w 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roku 2017 gminy z województwa opolskiego podpisały </a:t>
            </a:r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5 nowych umów 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z partnerami 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zagranicznymi.</a:t>
            </a:r>
            <a:endParaRPr lang="pl-PL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746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262</TotalTime>
  <Words>619</Words>
  <Application>Microsoft Office PowerPoint</Application>
  <PresentationFormat>Pokaz na ekranie (4:3)</PresentationFormat>
  <Paragraphs>145</Paragraphs>
  <Slides>25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6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 Lisowska-Nowak</dc:creator>
  <cp:lastModifiedBy>Anna Bereźnicka</cp:lastModifiedBy>
  <cp:revision>45</cp:revision>
  <cp:lastPrinted>2018-03-27T07:11:10Z</cp:lastPrinted>
  <dcterms:created xsi:type="dcterms:W3CDTF">2018-03-21T12:00:07Z</dcterms:created>
  <dcterms:modified xsi:type="dcterms:W3CDTF">2018-04-12T06:13:23Z</dcterms:modified>
</cp:coreProperties>
</file>